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77" r:id="rId2"/>
    <p:sldId id="395" r:id="rId3"/>
    <p:sldId id="271" r:id="rId4"/>
    <p:sldId id="261" r:id="rId5"/>
    <p:sldId id="399" r:id="rId6"/>
    <p:sldId id="410" r:id="rId7"/>
    <p:sldId id="411" r:id="rId8"/>
    <p:sldId id="383" r:id="rId9"/>
    <p:sldId id="413" r:id="rId10"/>
    <p:sldId id="294" r:id="rId11"/>
    <p:sldId id="419" r:id="rId12"/>
    <p:sldId id="372" r:id="rId13"/>
    <p:sldId id="417" r:id="rId14"/>
    <p:sldId id="406" r:id="rId15"/>
    <p:sldId id="407" r:id="rId16"/>
    <p:sldId id="423" r:id="rId17"/>
    <p:sldId id="416" r:id="rId18"/>
    <p:sldId id="408" r:id="rId19"/>
    <p:sldId id="418" r:id="rId20"/>
    <p:sldId id="415" r:id="rId21"/>
    <p:sldId id="348" r:id="rId22"/>
    <p:sldId id="404" r:id="rId23"/>
    <p:sldId id="420" r:id="rId24"/>
    <p:sldId id="421" r:id="rId25"/>
    <p:sldId id="422" r:id="rId26"/>
    <p:sldId id="414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Microsoft Office" initials="UdMO" lastIdx="1" clrIdx="0">
    <p:extLst>
      <p:ext uri="{19B8F6BF-5375-455C-9EA6-DF929625EA0E}">
        <p15:presenceInfo xmlns:p15="http://schemas.microsoft.com/office/powerpoint/2012/main" userId="Usuario de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5" autoAdjust="0"/>
    <p:restoredTop sz="83257"/>
  </p:normalViewPr>
  <p:slideViewPr>
    <p:cSldViewPr snapToGrid="0" snapToObjects="1">
      <p:cViewPr varScale="1">
        <p:scale>
          <a:sx n="95" d="100"/>
          <a:sy n="95" d="100"/>
        </p:scale>
        <p:origin x="12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ómez Ponce, Rafael" userId="91e2c25b-3fa4-41ab-b596-840384a7428f" providerId="ADAL" clId="{573729E8-B4A6-42FC-8579-CA5C953F7077}"/>
    <pc:docChg chg="modSld">
      <pc:chgData name="Gómez Ponce, Rafael" userId="91e2c25b-3fa4-41ab-b596-840384a7428f" providerId="ADAL" clId="{573729E8-B4A6-42FC-8579-CA5C953F7077}" dt="2023-09-28T20:57:12.964" v="0" actId="368"/>
      <pc:docMkLst>
        <pc:docMk/>
      </pc:docMkLst>
      <pc:sldChg chg="modSp mod">
        <pc:chgData name="Gómez Ponce, Rafael" userId="91e2c25b-3fa4-41ab-b596-840384a7428f" providerId="ADAL" clId="{573729E8-B4A6-42FC-8579-CA5C953F7077}" dt="2023-09-28T20:57:12.964" v="0" actId="368"/>
        <pc:sldMkLst>
          <pc:docMk/>
          <pc:sldMk cId="726325679" sldId="348"/>
        </pc:sldMkLst>
        <pc:spChg chg="mod">
          <ac:chgData name="Gómez Ponce, Rafael" userId="91e2c25b-3fa4-41ab-b596-840384a7428f" providerId="ADAL" clId="{573729E8-B4A6-42FC-8579-CA5C953F7077}" dt="2023-09-28T20:57:12.964" v="0" actId="368"/>
          <ac:spMkLst>
            <pc:docMk/>
            <pc:sldMk cId="726325679" sldId="348"/>
            <ac:spMk id="3" creationId="{31588B32-A5FE-714D-BD39-BF531EC3CC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1607-9DD0-824B-A2EF-77293DBC588F}" type="datetimeFigureOut">
              <a:rPr lang="en-CL" smtClean="0"/>
              <a:t>09/28/2023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6890-CC37-9B4A-A317-7769EC86A702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7489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7695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7431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632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8541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7488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6789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5599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27579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02620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1454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6155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40403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66941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059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66919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5360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8074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5295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6890-CC37-9B4A-A317-7769EC86A702}" type="slidenum">
              <a:rPr lang="en-CL" smtClean="0"/>
              <a:t>16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9437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0F146-F4CC-3749-B16B-0774A04B4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28130C-BB8A-7B4E-8D04-BF25F2276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208A3-1284-C542-AAD5-C4862A11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1F8BDF-35D6-AC40-96FF-13113598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04FE9-0882-F242-96E3-F36185CE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48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160A6-4DAB-3E4F-9FAA-2AFBE73B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CFA978-54CC-FF43-9710-4F1183B2A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C6071A-5DDC-E245-9905-5B1D893A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ED7B0-60F1-024B-9B86-B8DFACEF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87BE9-35DB-2944-9766-10D5F4C7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156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88A6AA-5E22-3047-AF27-6266D1360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2FF3AE-6862-E942-A9CC-FC9DCCEB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ECE8A-BC5B-E141-82EB-13E5D5B3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51F5B-7BFD-D047-8D32-E8859017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BEA3E1-D645-7F4B-9B95-858443A5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74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BA060-F5E1-7649-A6AE-C17A192A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E1A43-2A90-A645-BB86-1A3B8AF4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E5794-FD65-C248-95DD-DA33917E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C4857-6719-A643-90B1-9D12501C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B51CF-6A92-AA4E-A0B7-8BAE60D0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0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9BEEA-00F7-FA4A-AD56-766D71C0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0E1533-0CB7-3140-8F00-96AE9A95B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79624-BF2D-B140-8DC3-DCC59264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88516-66E2-2946-8090-B1E97F95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BA35E-C6D2-5D47-A439-41559BA3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15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2308C-5286-6C4C-AF6C-086CD7AE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01AE1B-20C6-BA49-BF05-AE5DDA3C6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F775B7-517D-B248-99B7-5E2AB0653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17B87-BB23-7442-BB2C-1BAD59FA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8E9B87-868F-2A49-A592-0BDD5B48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436D1D-16A7-7544-AB59-0294094F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903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06FE7-90B6-1544-B25C-1FF53C21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5593A-A4B1-704B-9105-F9B4BC2E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A84D1B-F83D-A742-888B-CC701C44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6287B7-C1F5-4D48-8659-7B7BA076A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87C7C1-C521-B947-A099-C7C6AEDEB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A071AC-B564-1A49-847B-67B813C2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1CF121-8C04-6D45-B717-54412C70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93BAD4-F474-D043-8945-63639695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91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AC949-549B-9C42-B6D0-8F5E6BE5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BEA96C-5EDB-AA4E-83C6-F5BB3E68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B7A68A-BC50-6B43-825C-21E4FEF7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59984F-0055-2047-BD1E-42370997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685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0E6435-6F38-1242-8365-3ADB2474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273968-B4BF-7346-B26C-2DAD53C7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A693D3-E436-7344-994D-435A3986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66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077C-87FE-B647-95C8-02133355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3EF64-8699-A84B-A7E8-AD93F0BB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FA911F-EF5B-2E41-8D88-0111BE448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BFE27-3A77-E244-9164-E4C34B25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866D9D-9D58-3440-9CC8-DCCC1949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5A097-E458-D541-BD4E-7D7AE028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803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B2170-5700-9743-9530-354CCAB5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73E638-F110-274E-8CF7-48951D034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E15592-0CE1-3843-84D3-1A8BD361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30AA0-03A2-9849-952B-F9051259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8C4161-EA37-F440-9D89-77381816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2842B-B5A8-E24A-8090-E20514CD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92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A45A0A-2072-C249-9B43-A66693FB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615161-CE46-5649-9473-2CC984D6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7F1DFE-F013-A24C-B0AF-A997C6655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3456-01FF-7341-BD5A-BAF9FF477B1A}" type="datetimeFigureOut">
              <a:rPr lang="es-ES_tradnl" smtClean="0"/>
              <a:t>28/09/2023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51D84-4F03-2A4B-93C8-D4BACEB50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EE798-1E02-5846-91DB-3007298AC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3F5-BE73-9B43-8B09-03F803E410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01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classic/ahmmzg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8D383-C2DB-234E-98EB-4980648D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9D66C9-FC86-D060-3F4E-D62D4DA6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05"/>
          <a:stretch/>
        </p:blipFill>
        <p:spPr>
          <a:xfrm>
            <a:off x="-1" y="0"/>
            <a:ext cx="12231202" cy="46961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83030A-F168-D243-AA92-1DB124E74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1"/>
          <a:stretch/>
        </p:blipFill>
        <p:spPr>
          <a:xfrm>
            <a:off x="-1" y="5172075"/>
            <a:ext cx="12192000" cy="1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68515" y="4665772"/>
            <a:ext cx="11886758" cy="2390980"/>
          </a:xfrm>
        </p:spPr>
        <p:txBody>
          <a:bodyPr>
            <a:noAutofit/>
          </a:bodyPr>
          <a:lstStyle/>
          <a:p>
            <a:r>
              <a:rPr lang="es-CL" sz="48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anose="020B0606020104020203" pitchFamily="34" charset="77"/>
              </a:rPr>
              <a:t>El ñimin de las tejedoras mapuche al trariwe </a:t>
            </a:r>
            <a:endParaRPr lang="es-CL" sz="6000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374" t="8935" r="10934" b="11311"/>
          <a:stretch/>
        </p:blipFill>
        <p:spPr>
          <a:xfrm>
            <a:off x="0" y="0"/>
            <a:ext cx="12192000" cy="48995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551E2F-523D-854F-88FD-F0F3F4EA8BAC}"/>
              </a:ext>
            </a:extLst>
          </p:cNvPr>
          <p:cNvSpPr txBox="1"/>
          <p:nvPr/>
        </p:nvSpPr>
        <p:spPr>
          <a:xfrm>
            <a:off x="468515" y="2938532"/>
            <a:ext cx="11254969" cy="1323439"/>
          </a:xfrm>
          <a:prstGeom prst="rect">
            <a:avLst/>
          </a:prstGeom>
          <a:solidFill>
            <a:srgbClr val="000000">
              <a:alpha val="12157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8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 Cen MT Condensed" panose="020B0606020104020203" pitchFamily="34" charset="77"/>
              </a:rPr>
              <a:t>Actividades de aula </a:t>
            </a:r>
          </a:p>
        </p:txBody>
      </p:sp>
    </p:spTree>
    <p:extLst>
      <p:ext uri="{BB962C8B-B14F-4D97-AF65-F5344CB8AC3E}">
        <p14:creationId xmlns:p14="http://schemas.microsoft.com/office/powerpoint/2010/main" val="376757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68515" y="4665772"/>
            <a:ext cx="11886758" cy="2390980"/>
          </a:xfrm>
        </p:spPr>
        <p:txBody>
          <a:bodyPr>
            <a:noAutofit/>
          </a:bodyPr>
          <a:lstStyle/>
          <a:p>
            <a:r>
              <a:rPr lang="es-CL" sz="48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anose="020B0606020104020203" pitchFamily="34" charset="77"/>
              </a:rPr>
              <a:t>A1. ACCEDIENDO AL ñimin</a:t>
            </a:r>
            <a:endParaRPr lang="es-CL" sz="6000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374" t="8935" r="10934" b="11311"/>
          <a:stretch/>
        </p:blipFill>
        <p:spPr>
          <a:xfrm>
            <a:off x="0" y="0"/>
            <a:ext cx="12192000" cy="48995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551E2F-523D-854F-88FD-F0F3F4EA8BAC}"/>
              </a:ext>
            </a:extLst>
          </p:cNvPr>
          <p:cNvSpPr txBox="1"/>
          <p:nvPr/>
        </p:nvSpPr>
        <p:spPr>
          <a:xfrm>
            <a:off x="468515" y="2938532"/>
            <a:ext cx="11254969" cy="1323439"/>
          </a:xfrm>
          <a:prstGeom prst="rect">
            <a:avLst/>
          </a:prstGeom>
          <a:solidFill>
            <a:srgbClr val="000000">
              <a:alpha val="12157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8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 Cen MT Condensed" panose="020B0606020104020203" pitchFamily="34" charset="77"/>
              </a:rPr>
              <a:t>Actividades de aula </a:t>
            </a:r>
          </a:p>
        </p:txBody>
      </p:sp>
    </p:spTree>
    <p:extLst>
      <p:ext uri="{BB962C8B-B14F-4D97-AF65-F5344CB8AC3E}">
        <p14:creationId xmlns:p14="http://schemas.microsoft.com/office/powerpoint/2010/main" val="160772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CA7498-5A3E-F14C-A4F1-A4B7056F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14" y="660401"/>
            <a:ext cx="9867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8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0E5BAC-C2F3-5940-81BA-5B5B3BBC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868934"/>
            <a:ext cx="99441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902209-25C9-2644-81AD-7D775A00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714" y="520700"/>
            <a:ext cx="99187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EBC78E-D90A-8B46-86A2-214EE9A0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24" y="673101"/>
            <a:ext cx="10007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F38DF9-FBC8-AD4F-8D01-5FA4FA1D1003}"/>
              </a:ext>
            </a:extLst>
          </p:cNvPr>
          <p:cNvPicPr/>
          <p:nvPr/>
        </p:nvPicPr>
        <p:blipFill rotWithShape="1">
          <a:blip r:embed="rId4"/>
          <a:srcRect r="63351" b="67876"/>
          <a:stretch/>
        </p:blipFill>
        <p:spPr bwMode="auto">
          <a:xfrm>
            <a:off x="3328035" y="1718469"/>
            <a:ext cx="5663565" cy="3751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9BF1D98-F1B6-A54A-AF45-53D335BEE2D5}"/>
              </a:ext>
            </a:extLst>
          </p:cNvPr>
          <p:cNvSpPr/>
          <p:nvPr/>
        </p:nvSpPr>
        <p:spPr>
          <a:xfrm>
            <a:off x="1668892" y="666234"/>
            <a:ext cx="474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A1. POSIBLES RESPUESTAS</a:t>
            </a:r>
            <a:endParaRPr lang="es-CL" sz="4400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31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68515" y="4665772"/>
            <a:ext cx="11886758" cy="2390980"/>
          </a:xfrm>
        </p:spPr>
        <p:txBody>
          <a:bodyPr>
            <a:noAutofit/>
          </a:bodyPr>
          <a:lstStyle/>
          <a:p>
            <a:r>
              <a:rPr lang="es-CL" sz="48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anose="020B0606020104020203" pitchFamily="34" charset="77"/>
              </a:rPr>
              <a:t>A2. CONSTRUYENDO UN ÑIMIN PARA EL KOPIÚ EN 3D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374" t="8935" r="10934" b="11311"/>
          <a:stretch/>
        </p:blipFill>
        <p:spPr>
          <a:xfrm>
            <a:off x="0" y="0"/>
            <a:ext cx="12192000" cy="48995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551E2F-523D-854F-88FD-F0F3F4EA8BAC}"/>
              </a:ext>
            </a:extLst>
          </p:cNvPr>
          <p:cNvSpPr txBox="1"/>
          <p:nvPr/>
        </p:nvSpPr>
        <p:spPr>
          <a:xfrm>
            <a:off x="468515" y="2938532"/>
            <a:ext cx="11254969" cy="1323439"/>
          </a:xfrm>
          <a:prstGeom prst="rect">
            <a:avLst/>
          </a:prstGeom>
          <a:solidFill>
            <a:srgbClr val="000000">
              <a:alpha val="12157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8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 Cen MT Condensed" panose="020B0606020104020203" pitchFamily="34" charset="77"/>
              </a:rPr>
              <a:t>Actividades de aula </a:t>
            </a:r>
          </a:p>
        </p:txBody>
      </p:sp>
    </p:spTree>
    <p:extLst>
      <p:ext uri="{BB962C8B-B14F-4D97-AF65-F5344CB8AC3E}">
        <p14:creationId xmlns:p14="http://schemas.microsoft.com/office/powerpoint/2010/main" val="424713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C54142-FFC0-7642-BBA0-1D1096479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22" y="184151"/>
            <a:ext cx="91567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DA32B9-D545-7C4A-AC5B-ECE79159B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788" y="1426464"/>
            <a:ext cx="9931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8D383-C2DB-234E-98EB-4980648D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06190F-3843-4CA9-D9FC-C862636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05190A-C9DF-587B-823C-AA12E9CA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A9634C-8B63-B549-BB29-11B792B7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DA32B9-D545-7C4A-AC5B-ECE79159B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48"/>
          <a:stretch/>
        </p:blipFill>
        <p:spPr>
          <a:xfrm>
            <a:off x="1386332" y="0"/>
            <a:ext cx="9931400" cy="13411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6C97AF-2068-BF44-92DF-20D90F4E2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944" y="134112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0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30FD643-7E83-BB40-8C1C-EAB7AF5C1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6"/>
            <a:ext cx="6858001" cy="112914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1588B32-A5FE-714D-BD39-BF531EC3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668" y="962653"/>
            <a:ext cx="9759696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Construya su representación en 3D usando un </a:t>
            </a:r>
            <a:r>
              <a:rPr kumimoji="0" lang="es-ES" altLang="es-CL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ñimin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adecuado con transformaciones geométricas en </a:t>
            </a:r>
            <a:r>
              <a:rPr kumimoji="0" lang="es-ES" altLang="es-CL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Geogebra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Considere una tercera técnica denominada </a:t>
            </a:r>
            <a:r>
              <a:rPr lang="es-ES" altLang="es-CL" sz="3200" b="1" dirty="0">
                <a:latin typeface="Tahoma" panose="020B0604030504040204" pitchFamily="34" charset="0"/>
                <a:ea typeface="Times New Roman" panose="02020603050405020304" pitchFamily="18" charset="0"/>
              </a:rPr>
              <a:t>desmembramiento</a:t>
            </a:r>
            <a:r>
              <a:rPr lang="es-ES" altLang="es-CL" sz="3200" dirty="0">
                <a:latin typeface="Tahoma" panose="020B0604030504040204" pitchFamily="34" charset="0"/>
                <a:ea typeface="Times New Roman" panose="02020603050405020304" pitchFamily="18" charset="0"/>
              </a:rPr>
              <a:t>, que trata de componer y descomponer desdoblamientos de forma asimétrica. 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Describa cada paso. </a:t>
            </a:r>
            <a:endParaRPr kumimoji="0" lang="es-ES" alt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3200" dirty="0">
                <a:latin typeface="Tahoma" panose="020B0604030504040204" pitchFamily="34" charset="0"/>
                <a:ea typeface="Times New Roman" panose="02020603050405020304" pitchFamily="18" charset="0"/>
              </a:rPr>
              <a:t>Por favor u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sar el siguiente enlace: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32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dirty="0">
                <a:hlinkClick r:id="rId4"/>
              </a:rPr>
              <a:t>https://www.geogebra.org/classic/ahmmzget</a:t>
            </a:r>
            <a:r>
              <a:rPr lang="es-ES" alt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32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A257BE-60AD-234F-B597-BAF3AB78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256"/>
            <a:ext cx="12192000" cy="58897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5BA45D4-CFAD-8B4C-8413-0C9B942D524C}"/>
              </a:ext>
            </a:extLst>
          </p:cNvPr>
          <p:cNvSpPr/>
          <p:nvPr/>
        </p:nvSpPr>
        <p:spPr>
          <a:xfrm>
            <a:off x="843392" y="424542"/>
            <a:ext cx="474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A2. POSIBLES RESPUESTAS</a:t>
            </a:r>
            <a:endParaRPr lang="es-CL" sz="4400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543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42C9D9-010A-7842-ACD5-7ADE0404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56" y="0"/>
            <a:ext cx="1087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950DC1-3B99-CC47-8B53-5D7E913C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390692"/>
            <a:ext cx="12192000" cy="61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BAB45D-59BD-2944-9B93-DC120033C0D6}"/>
              </a:ext>
            </a:extLst>
          </p:cNvPr>
          <p:cNvSpPr txBox="1"/>
          <p:nvPr/>
        </p:nvSpPr>
        <p:spPr>
          <a:xfrm>
            <a:off x="1829322" y="2084540"/>
            <a:ext cx="82359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Principales Ideas del Ciclo de </a:t>
            </a:r>
            <a:r>
              <a:rPr lang="es-ES_tradnl" sz="4000" b="1" dirty="0" err="1"/>
              <a:t>Webinar</a:t>
            </a:r>
            <a:endParaRPr lang="es-ES_tradnl" sz="4000" b="1" dirty="0"/>
          </a:p>
          <a:p>
            <a:r>
              <a:rPr lang="es-ES_tradnl" sz="4000" b="1" dirty="0"/>
              <a:t>Matemática Intercultural</a:t>
            </a:r>
          </a:p>
          <a:p>
            <a:endParaRPr lang="es-ES_tradnl" sz="4000" b="1" dirty="0"/>
          </a:p>
          <a:p>
            <a:endParaRPr lang="es-ES_tradnl" sz="4000" b="1" dirty="0"/>
          </a:p>
          <a:p>
            <a:r>
              <a:rPr lang="es-ES_tradnl" sz="4000" b="1" dirty="0"/>
              <a:t>¡Los escuchamos!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0FD643-7E83-BB40-8C1C-EAB7AF5C1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8D383-C2DB-234E-98EB-4980648D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9D66C9-FC86-D060-3F4E-D62D4DA6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05"/>
          <a:stretch/>
        </p:blipFill>
        <p:spPr>
          <a:xfrm>
            <a:off x="-1" y="0"/>
            <a:ext cx="12231202" cy="46961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83030A-F168-D243-AA92-1DB124E74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1"/>
          <a:stretch/>
        </p:blipFill>
        <p:spPr>
          <a:xfrm>
            <a:off x="-1" y="5172075"/>
            <a:ext cx="12192000" cy="1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56424" y="4775004"/>
            <a:ext cx="8101640" cy="2390980"/>
          </a:xfrm>
        </p:spPr>
        <p:txBody>
          <a:bodyPr>
            <a:noAutofit/>
          </a:bodyPr>
          <a:lstStyle/>
          <a:p>
            <a:r>
              <a:rPr lang="es-CL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anose="020B0606020104020203" pitchFamily="34" charset="77"/>
              </a:rPr>
              <a:t>AMC: Grecas mapuche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374" t="8935" r="10934" b="11311"/>
          <a:stretch/>
        </p:blipFill>
        <p:spPr>
          <a:xfrm>
            <a:off x="0" y="0"/>
            <a:ext cx="12192000" cy="489957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7944934" y="5257893"/>
            <a:ext cx="0" cy="14636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ubtítulo 2"/>
          <p:cNvSpPr txBox="1">
            <a:spLocks/>
          </p:cNvSpPr>
          <p:nvPr/>
        </p:nvSpPr>
        <p:spPr>
          <a:xfrm>
            <a:off x="8254652" y="5431847"/>
            <a:ext cx="3772314" cy="1166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3200" dirty="0"/>
              <a:t>Dra. Anahí </a:t>
            </a:r>
            <a:r>
              <a:rPr lang="es-ES" sz="3200" dirty="0" err="1"/>
              <a:t>Huencho</a:t>
            </a:r>
            <a:endParaRPr lang="es-ES" sz="3200" dirty="0"/>
          </a:p>
          <a:p>
            <a:pPr marL="0" indent="0">
              <a:spcBef>
                <a:spcPts val="0"/>
              </a:spcBef>
              <a:buNone/>
            </a:pPr>
            <a:r>
              <a:rPr lang="es-ES" sz="3200" dirty="0">
                <a:latin typeface="Calibri" panose="020F0502020204030204" pitchFamily="34" charset="0"/>
              </a:rPr>
              <a:t>Dr. Eugenio </a:t>
            </a:r>
            <a:r>
              <a:rPr lang="es-ES" sz="3200" dirty="0" err="1">
                <a:latin typeface="Calibri" panose="020F0502020204030204" pitchFamily="34" charset="0"/>
              </a:rPr>
              <a:t>Chandía</a:t>
            </a:r>
            <a:endParaRPr lang="es-CL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BAB45D-59BD-2944-9B93-DC120033C0D6}"/>
              </a:ext>
            </a:extLst>
          </p:cNvPr>
          <p:cNvSpPr txBox="1"/>
          <p:nvPr/>
        </p:nvSpPr>
        <p:spPr>
          <a:xfrm>
            <a:off x="1363325" y="415238"/>
            <a:ext cx="7011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Artefacto Matemático </a:t>
            </a:r>
          </a:p>
          <a:p>
            <a:r>
              <a:rPr lang="es-ES_tradnl" sz="4400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Cultural - AMC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1FAA95-04D8-E744-A431-BA0FCC4A4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061"/>
          <a:stretch/>
        </p:blipFill>
        <p:spPr>
          <a:xfrm>
            <a:off x="2041455" y="2056435"/>
            <a:ext cx="8471858" cy="36841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EDC0D0F-336E-EE4A-BB14-00AEFCCE8CF5}"/>
              </a:ext>
            </a:extLst>
          </p:cNvPr>
          <p:cNvSpPr txBox="1"/>
          <p:nvPr/>
        </p:nvSpPr>
        <p:spPr>
          <a:xfrm>
            <a:off x="1129147" y="6396335"/>
            <a:ext cx="444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(</a:t>
            </a:r>
            <a:r>
              <a:rPr lang="es-ES_tradnl" sz="2400" dirty="0" err="1"/>
              <a:t>Huencho</a:t>
            </a:r>
            <a:r>
              <a:rPr lang="es-ES_tradnl" sz="2400" dirty="0"/>
              <a:t> y </a:t>
            </a:r>
            <a:r>
              <a:rPr lang="es-ES_tradnl" sz="2400" dirty="0" err="1"/>
              <a:t>Chandía</a:t>
            </a:r>
            <a:r>
              <a:rPr lang="es-ES_tradnl" sz="2400" dirty="0"/>
              <a:t>, 2018)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0FD643-7E83-BB40-8C1C-EAB7AF5C1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5A5FBE-943D-934D-BCEA-E2C21D4705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20" t="19100" r="-84"/>
          <a:stretch/>
        </p:blipFill>
        <p:spPr>
          <a:xfrm>
            <a:off x="1091814" y="2189643"/>
            <a:ext cx="4269480" cy="3162286"/>
          </a:xfrm>
          <a:prstGeom prst="rect">
            <a:avLst/>
          </a:prstGeom>
        </p:spPr>
      </p:pic>
      <p:pic>
        <p:nvPicPr>
          <p:cNvPr id="10" name="image15.png">
            <a:extLst>
              <a:ext uri="{FF2B5EF4-FFF2-40B4-BE49-F238E27FC236}">
                <a16:creationId xmlns:a16="http://schemas.microsoft.com/office/drawing/2014/main" id="{F5039B5F-78B3-EA45-B9A0-A54BDBDA9CE0}"/>
              </a:ext>
            </a:extLst>
          </p:cNvPr>
          <p:cNvPicPr/>
          <p:nvPr/>
        </p:nvPicPr>
        <p:blipFill>
          <a:blip r:embed="rId6"/>
          <a:srcRect l="48480" t="41540" r="12874" b="9595"/>
          <a:stretch>
            <a:fillRect/>
          </a:stretch>
        </p:blipFill>
        <p:spPr>
          <a:xfrm rot="5400000">
            <a:off x="5376191" y="2174746"/>
            <a:ext cx="3162286" cy="3192080"/>
          </a:xfrm>
          <a:prstGeom prst="rect">
            <a:avLst/>
          </a:prstGeom>
          <a:ln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E2AED8-48A5-4546-8758-965C42F75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411" y="0"/>
            <a:ext cx="3926684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361051B-9E56-124A-BC33-D01AEF86042E}"/>
              </a:ext>
            </a:extLst>
          </p:cNvPr>
          <p:cNvSpPr txBox="1"/>
          <p:nvPr/>
        </p:nvSpPr>
        <p:spPr>
          <a:xfrm>
            <a:off x="2553830" y="5315445"/>
            <a:ext cx="463071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Estudiante UCT Camila </a:t>
            </a:r>
            <a:r>
              <a:rPr lang="es-ES_tradnl" sz="2400" dirty="0" err="1"/>
              <a:t>Coilla</a:t>
            </a:r>
            <a:r>
              <a:rPr lang="es-ES_tradnl" sz="2400" dirty="0"/>
              <a:t> - 2021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4438C4-7F8B-604F-A92C-C5AD405F37E7}"/>
              </a:ext>
            </a:extLst>
          </p:cNvPr>
          <p:cNvSpPr txBox="1"/>
          <p:nvPr/>
        </p:nvSpPr>
        <p:spPr>
          <a:xfrm>
            <a:off x="8929474" y="6396334"/>
            <a:ext cx="301716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(Taranto y </a:t>
            </a:r>
            <a:r>
              <a:rPr lang="es-ES_tradnl" sz="2400" dirty="0" err="1"/>
              <a:t>Marí</a:t>
            </a:r>
            <a:r>
              <a:rPr lang="es-ES_tradnl" sz="2400" dirty="0"/>
              <a:t>,  2007)</a:t>
            </a:r>
          </a:p>
        </p:txBody>
      </p:sp>
    </p:spTree>
    <p:extLst>
      <p:ext uri="{BB962C8B-B14F-4D97-AF65-F5344CB8AC3E}">
        <p14:creationId xmlns:p14="http://schemas.microsoft.com/office/powerpoint/2010/main" val="19777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BF0436B-8C51-124E-9B9D-E5A75A3BA0AF}"/>
              </a:ext>
            </a:extLst>
          </p:cNvPr>
          <p:cNvSpPr txBox="1">
            <a:spLocks/>
          </p:cNvSpPr>
          <p:nvPr/>
        </p:nvSpPr>
        <p:spPr>
          <a:xfrm>
            <a:off x="1424762" y="406401"/>
            <a:ext cx="8316433" cy="139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El tejido</a:t>
            </a:r>
            <a:endParaRPr lang="es-CL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FC7F92-E744-A643-840C-AAB1434A6446}"/>
              </a:ext>
            </a:extLst>
          </p:cNvPr>
          <p:cNvSpPr/>
          <p:nvPr/>
        </p:nvSpPr>
        <p:spPr>
          <a:xfrm>
            <a:off x="1591057" y="1933799"/>
            <a:ext cx="6199631" cy="419268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3734A-D30E-054A-B468-346ED25B4485}"/>
              </a:ext>
            </a:extLst>
          </p:cNvPr>
          <p:cNvSpPr txBox="1"/>
          <p:nvPr/>
        </p:nvSpPr>
        <p:spPr>
          <a:xfrm>
            <a:off x="8252598" y="2999087"/>
            <a:ext cx="3380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/>
              <a:t>Usos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/>
              <a:t>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/>
              <a:t>Símbolos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/>
              <a:t>Desdoblamiento</a:t>
            </a:r>
          </a:p>
        </p:txBody>
      </p:sp>
    </p:spTree>
    <p:extLst>
      <p:ext uri="{BB962C8B-B14F-4D97-AF65-F5344CB8AC3E}">
        <p14:creationId xmlns:p14="http://schemas.microsoft.com/office/powerpoint/2010/main" val="24380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BF0436B-8C51-124E-9B9D-E5A75A3BA0AF}"/>
              </a:ext>
            </a:extLst>
          </p:cNvPr>
          <p:cNvSpPr txBox="1">
            <a:spLocks/>
          </p:cNvSpPr>
          <p:nvPr/>
        </p:nvSpPr>
        <p:spPr>
          <a:xfrm>
            <a:off x="1424762" y="406401"/>
            <a:ext cx="8316433" cy="139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Aprender a tejer</a:t>
            </a:r>
            <a:endParaRPr lang="es-CL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EF2CB9-F22A-9B45-8516-70260A142BE9}"/>
              </a:ext>
            </a:extLst>
          </p:cNvPr>
          <p:cNvSpPr txBox="1"/>
          <p:nvPr/>
        </p:nvSpPr>
        <p:spPr>
          <a:xfrm>
            <a:off x="1424762" y="2397949"/>
            <a:ext cx="52774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Mito sobre </a:t>
            </a:r>
            <a:r>
              <a:rPr lang="es-ES_tradnl" sz="3200" i="1" dirty="0" err="1"/>
              <a:t>Llallínkushe</a:t>
            </a:r>
            <a:endParaRPr lang="es-ES_tradnl" sz="3200" i="1" dirty="0"/>
          </a:p>
          <a:p>
            <a:r>
              <a:rPr lang="es-ES_tradnl" sz="3200" dirty="0"/>
              <a:t>Ilustra el conocimiento de una mujer mayor que enseña el arte de tejer.</a:t>
            </a:r>
          </a:p>
          <a:p>
            <a:endParaRPr lang="es-ES_tradnl" sz="3200" dirty="0"/>
          </a:p>
          <a:p>
            <a:r>
              <a:rPr lang="es-CL" dirty="0"/>
              <a:t>El método de enseñanza de </a:t>
            </a:r>
            <a:r>
              <a:rPr lang="es-CL" i="1" dirty="0"/>
              <a:t>Llallíñkushe </a:t>
            </a:r>
            <a:r>
              <a:rPr lang="es-CL" dirty="0"/>
              <a:t>es típicamente mapuche: “tienes que hacerlo como yo, mírame...”.  (Mege, 2017, p.158).</a:t>
            </a:r>
            <a:endParaRPr lang="es-CL" sz="3200" dirty="0"/>
          </a:p>
          <a:p>
            <a:endParaRPr lang="es-ES_tradn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C4A38B-C47B-C64C-BB78-B89B4919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695" y="0"/>
            <a:ext cx="4953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E8851C-40CA-8847-AEA7-DFD71D28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12ED9C8-1245-734F-975A-9D5170D1CE37}"/>
              </a:ext>
            </a:extLst>
          </p:cNvPr>
          <p:cNvSpPr txBox="1">
            <a:spLocks/>
          </p:cNvSpPr>
          <p:nvPr/>
        </p:nvSpPr>
        <p:spPr>
          <a:xfrm>
            <a:off x="1424762" y="406401"/>
            <a:ext cx="8316433" cy="139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Costumbres</a:t>
            </a:r>
            <a:endParaRPr lang="es-CL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2BBF8A-5BBF-A546-A17A-D07B0CBF49C3}"/>
              </a:ext>
            </a:extLst>
          </p:cNvPr>
          <p:cNvSpPr txBox="1"/>
          <p:nvPr/>
        </p:nvSpPr>
        <p:spPr>
          <a:xfrm>
            <a:off x="1424761" y="1805783"/>
            <a:ext cx="105419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_tradnl" sz="3200" dirty="0"/>
              <a:t>Ritual de iniciación, amarrar un </a:t>
            </a:r>
            <a:r>
              <a:rPr lang="es-ES_tradnl" sz="2800" b="1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hilo de araña</a:t>
            </a:r>
            <a:r>
              <a:rPr lang="es-ES_tradnl" sz="3200" dirty="0"/>
              <a:t> a la mano de la niña.</a:t>
            </a:r>
          </a:p>
          <a:p>
            <a:pPr marL="457200" indent="-457200">
              <a:buFontTx/>
              <a:buChar char="-"/>
            </a:pPr>
            <a:r>
              <a:rPr lang="es-ES_tradnl" sz="3200" dirty="0"/>
              <a:t>Solo quien tiene </a:t>
            </a:r>
            <a:r>
              <a:rPr lang="es-ES_tradnl" sz="2800" b="1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buena cabeza </a:t>
            </a:r>
            <a:r>
              <a:rPr lang="es-ES_tradnl" sz="3200" dirty="0"/>
              <a:t>recibe la enseñanza de técnicas de tejer, secretos de teñido, el color, significados de los símbolos según quien los porta.</a:t>
            </a:r>
          </a:p>
          <a:p>
            <a:pPr marL="457200" indent="-457200">
              <a:buFontTx/>
              <a:buChar char="-"/>
            </a:pPr>
            <a:r>
              <a:rPr lang="es-ES_tradnl" sz="3200" dirty="0"/>
              <a:t>Se hereda y se aprende por genética y capacidades. Existen </a:t>
            </a:r>
            <a:r>
              <a:rPr lang="es-ES_tradnl" sz="2800" b="1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linajes</a:t>
            </a:r>
            <a:r>
              <a:rPr lang="es-ES_tradnl" sz="3200" dirty="0"/>
              <a:t>. Se guardan </a:t>
            </a:r>
            <a:r>
              <a:rPr lang="es-ES_tradnl" sz="2800" b="1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secretos</a:t>
            </a:r>
            <a:r>
              <a:rPr lang="es-ES_tradnl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s-ES_tradnl" sz="3200" dirty="0"/>
              <a:t>Los </a:t>
            </a:r>
            <a:r>
              <a:rPr lang="es-ES_tradnl" sz="3200" i="1" dirty="0" err="1"/>
              <a:t>peuma</a:t>
            </a:r>
            <a:r>
              <a:rPr lang="es-ES_tradnl" sz="3200" dirty="0"/>
              <a:t>, los sueños, </a:t>
            </a:r>
            <a:r>
              <a:rPr lang="es-ES_tradnl" sz="2800" b="1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  <a:ea typeface="+mj-ea"/>
                <a:cs typeface="+mj-cs"/>
              </a:rPr>
              <a:t>divinidades inspiradoras </a:t>
            </a:r>
            <a:r>
              <a:rPr lang="es-ES_tradnl" sz="3200" dirty="0"/>
              <a:t>que permiten soñar con diseños y cómo hacerlos.</a:t>
            </a:r>
          </a:p>
          <a:p>
            <a:endParaRPr lang="es-ES_tradnl" sz="3200" dirty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66757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BF0436B-8C51-124E-9B9D-E5A75A3BA0AF}"/>
              </a:ext>
            </a:extLst>
          </p:cNvPr>
          <p:cNvSpPr txBox="1">
            <a:spLocks/>
          </p:cNvSpPr>
          <p:nvPr/>
        </p:nvSpPr>
        <p:spPr>
          <a:xfrm>
            <a:off x="1424762" y="406401"/>
            <a:ext cx="8316433" cy="139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El </a:t>
            </a:r>
            <a:r>
              <a:rPr lang="es-ES" i="1" cap="all" spc="100" dirty="0" err="1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Ñimin</a:t>
            </a:r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  técnica de representación</a:t>
            </a:r>
          </a:p>
          <a:p>
            <a:r>
              <a:rPr lang="es-ES" cap="all" spc="100" dirty="0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 (símbolo, greca o friso)</a:t>
            </a:r>
            <a:endParaRPr lang="es-CL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F690A4-9D7B-6743-896F-5B8B8D15655C}"/>
              </a:ext>
            </a:extLst>
          </p:cNvPr>
          <p:cNvSpPr txBox="1"/>
          <p:nvPr/>
        </p:nvSpPr>
        <p:spPr>
          <a:xfrm>
            <a:off x="4402027" y="2301153"/>
            <a:ext cx="69731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i="1" dirty="0"/>
              <a:t>”No se les puede escuchar en base a una única clave de significación. La diversidad de sus manifestaciones iconográficas y sus variadas formas de articulación producen un texto con heterogeneidad significante. Generando “códigos múltiples” con varios niveles semánticos (Hatcher, 1985: 161) cimentados en una gran densidad sígnica. (Mege, 1987: 90)</a:t>
            </a:r>
            <a:endParaRPr lang="es-CL" sz="2400" dirty="0"/>
          </a:p>
          <a:p>
            <a:r>
              <a:rPr lang="es-CL" dirty="0"/>
              <a:t> </a:t>
            </a:r>
            <a:endParaRPr lang="es-CL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9B7DF2-1493-954E-ACC0-63F4AA6479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3" y="2053468"/>
            <a:ext cx="2039589" cy="40412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B1C00B-6123-AF40-A792-F68C6CCCDB1A}"/>
              </a:ext>
            </a:extLst>
          </p:cNvPr>
          <p:cNvSpPr txBox="1"/>
          <p:nvPr/>
        </p:nvSpPr>
        <p:spPr>
          <a:xfrm>
            <a:off x="4402027" y="5255808"/>
            <a:ext cx="697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i="1" dirty="0"/>
              <a:t>“Decodificar el </a:t>
            </a:r>
            <a:r>
              <a:rPr lang="es-ES_tradnl" sz="2400" i="1" dirty="0" err="1"/>
              <a:t>ñimir</a:t>
            </a:r>
            <a:r>
              <a:rPr lang="es-ES_tradnl" sz="2400" i="1" dirty="0"/>
              <a:t> requiere acceder al código privado de las tejedoras” (</a:t>
            </a:r>
            <a:r>
              <a:rPr lang="es-ES_tradnl" sz="2400" i="1" dirty="0" err="1"/>
              <a:t>Mege</a:t>
            </a:r>
            <a:r>
              <a:rPr lang="es-ES_tradnl" sz="2400" i="1" dirty="0"/>
              <a:t>, 1990:18)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46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5E497A-6E8B-E042-AF59-B3E1735CD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t="40692" r="10934" b="11312"/>
          <a:stretch/>
        </p:blipFill>
        <p:spPr>
          <a:xfrm rot="5400000" flipV="1">
            <a:off x="-2864427" y="2864428"/>
            <a:ext cx="6858001" cy="112914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45F9069-C148-774F-9F1A-C3C621840430}"/>
              </a:ext>
            </a:extLst>
          </p:cNvPr>
          <p:cNvSpPr txBox="1">
            <a:spLocks/>
          </p:cNvSpPr>
          <p:nvPr/>
        </p:nvSpPr>
        <p:spPr>
          <a:xfrm>
            <a:off x="1424762" y="406401"/>
            <a:ext cx="8316433" cy="139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all" spc="100" dirty="0" err="1">
                <a:solidFill>
                  <a:schemeClr val="accent4">
                    <a:lumMod val="50000"/>
                  </a:schemeClr>
                </a:solidFill>
                <a:latin typeface="Tw Cen MT Condensed" panose="020B0606020104020203" pitchFamily="34" charset="77"/>
              </a:rPr>
              <a:t>Lukutuel</a:t>
            </a:r>
            <a:endParaRPr lang="es-CL" cap="all" spc="100" dirty="0">
              <a:solidFill>
                <a:schemeClr val="accent4">
                  <a:lumMod val="50000"/>
                </a:schemeClr>
              </a:solidFill>
              <a:latin typeface="Tw Cen MT Condensed" panose="020B0606020104020203" pitchFamily="34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403759-23ED-FF4C-907D-B304DB1F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9" t="7818" r="27240" b="7941"/>
          <a:stretch/>
        </p:blipFill>
        <p:spPr>
          <a:xfrm>
            <a:off x="1572768" y="1805783"/>
            <a:ext cx="2450592" cy="43732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4F94D4-1017-A84D-AC3E-AEA8C91CB9C8}"/>
              </a:ext>
            </a:extLst>
          </p:cNvPr>
          <p:cNvSpPr txBox="1"/>
          <p:nvPr/>
        </p:nvSpPr>
        <p:spPr>
          <a:xfrm>
            <a:off x="4466981" y="1568039"/>
            <a:ext cx="74750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_tradnl" sz="2800" dirty="0"/>
              <a:t>“árbol sagrado (…) es sabiduría, es pensamiento de todos los seres humanos, de la familia, los hijos(…)”</a:t>
            </a:r>
          </a:p>
          <a:p>
            <a:pPr marL="457200" indent="-457200">
              <a:buFontTx/>
              <a:buChar char="-"/>
            </a:pPr>
            <a:r>
              <a:rPr lang="es-ES_tradnl" sz="2800" dirty="0"/>
              <a:t>“representa la tierra, las personas que están sobre la tierra (…)”</a:t>
            </a:r>
          </a:p>
          <a:p>
            <a:pPr marL="457200" indent="-457200">
              <a:buFontTx/>
              <a:buChar char="-"/>
            </a:pPr>
            <a:r>
              <a:rPr lang="es-ES_tradnl" sz="2800" dirty="0"/>
              <a:t>“persona que está de rodillas se llama </a:t>
            </a:r>
            <a:r>
              <a:rPr lang="es-ES_tradnl" sz="2800" dirty="0" err="1"/>
              <a:t>lukutulei</a:t>
            </a:r>
            <a:r>
              <a:rPr lang="es-ES_tradnl" sz="2800" dirty="0"/>
              <a:t>”</a:t>
            </a:r>
          </a:p>
          <a:p>
            <a:pPr marL="457200" indent="-457200">
              <a:buFontTx/>
              <a:buChar char="-"/>
            </a:pPr>
            <a:r>
              <a:rPr lang="es-ES_tradnl" sz="2800" dirty="0"/>
              <a:t>“el divino maestro”</a:t>
            </a:r>
          </a:p>
          <a:p>
            <a:pPr marL="457200" indent="-457200">
              <a:buFontTx/>
              <a:buChar char="-"/>
            </a:pPr>
            <a:r>
              <a:rPr lang="es-ES_tradnl" sz="2800" dirty="0"/>
              <a:t>“arrodillado”</a:t>
            </a:r>
          </a:p>
          <a:p>
            <a:pPr marL="457200" indent="-457200">
              <a:buFontTx/>
              <a:buChar char="-"/>
            </a:pPr>
            <a:r>
              <a:rPr lang="es-ES_tradnl" sz="2800" dirty="0"/>
              <a:t>“es el lugar donde la persona se arrodilla, </a:t>
            </a:r>
            <a:r>
              <a:rPr lang="es-ES_tradnl" sz="2800" dirty="0" err="1"/>
              <a:t>lukutuwe</a:t>
            </a:r>
            <a:r>
              <a:rPr lang="es-ES_tradnl" sz="2800" dirty="0"/>
              <a:t>”</a:t>
            </a:r>
          </a:p>
          <a:p>
            <a:pPr marL="457200" indent="-457200">
              <a:buFontTx/>
              <a:buChar char="-"/>
            </a:pPr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076028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459</Words>
  <Application>Microsoft Office PowerPoint</Application>
  <PresentationFormat>Panorámica</PresentationFormat>
  <Paragraphs>72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Tw Cen MT</vt:lpstr>
      <vt:lpstr>Tw Cen MT Condensed</vt:lpstr>
      <vt:lpstr>Tema de Office</vt:lpstr>
      <vt:lpstr>Presentación de PowerPoint</vt:lpstr>
      <vt:lpstr>Presentación de PowerPoint</vt:lpstr>
      <vt:lpstr>AMC: Grecas mapuche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ñimin de las tejedoras mapuche al trariwe </vt:lpstr>
      <vt:lpstr>A1. ACCEDIENDO AL ñimin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A2. CONSTRUYENDO UN ÑIMIN PARA EL KOPIÚ EN 3D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tercer espacio: un encuentro necesario para el desarrollo del conocimiento matemático de los pueblos originarios.</dc:title>
  <dc:creator>Usuario de Microsoft Office</dc:creator>
  <cp:lastModifiedBy>Gómez Ponce, Rafael</cp:lastModifiedBy>
  <cp:revision>159</cp:revision>
  <dcterms:created xsi:type="dcterms:W3CDTF">2021-07-19T22:05:15Z</dcterms:created>
  <dcterms:modified xsi:type="dcterms:W3CDTF">2023-09-28T20:59:27Z</dcterms:modified>
</cp:coreProperties>
</file>