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395" r:id="rId2"/>
    <p:sldId id="271" r:id="rId3"/>
    <p:sldId id="399" r:id="rId4"/>
    <p:sldId id="430" r:id="rId5"/>
    <p:sldId id="419" r:id="rId6"/>
    <p:sldId id="383" r:id="rId7"/>
    <p:sldId id="420" r:id="rId8"/>
    <p:sldId id="421" r:id="rId9"/>
    <p:sldId id="422" r:id="rId10"/>
    <p:sldId id="398" r:id="rId11"/>
    <p:sldId id="423" r:id="rId12"/>
    <p:sldId id="405" r:id="rId13"/>
    <p:sldId id="408" r:id="rId14"/>
    <p:sldId id="406" r:id="rId15"/>
    <p:sldId id="407" r:id="rId16"/>
    <p:sldId id="409" r:id="rId17"/>
    <p:sldId id="410" r:id="rId18"/>
    <p:sldId id="411" r:id="rId19"/>
    <p:sldId id="431" r:id="rId20"/>
    <p:sldId id="414" r:id="rId21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 de Microsoft Office" initials="UdMO" lastIdx="1" clrIdx="0">
    <p:extLst>
      <p:ext uri="{19B8F6BF-5375-455C-9EA6-DF929625EA0E}">
        <p15:presenceInfo xmlns:p15="http://schemas.microsoft.com/office/powerpoint/2012/main" userId="Usuario de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588" autoAdjust="0"/>
    <p:restoredTop sz="83229"/>
  </p:normalViewPr>
  <p:slideViewPr>
    <p:cSldViewPr snapToGrid="0" snapToObjects="1">
      <p:cViewPr varScale="1">
        <p:scale>
          <a:sx n="48" d="100"/>
          <a:sy n="48" d="100"/>
        </p:scale>
        <p:origin x="50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6B1607-9DD0-824B-A2EF-77293DBC588F}" type="datetimeFigureOut">
              <a:rPr lang="en-CL" smtClean="0"/>
              <a:t>8/24/23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B6890-CC37-9B4A-A317-7769EC86A702}" type="slidenum">
              <a:rPr lang="en-CL" smtClean="0"/>
              <a:t>‹Nº›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67489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B6890-CC37-9B4A-A317-7769EC86A702}" type="slidenum">
              <a:rPr lang="en-CL" smtClean="0"/>
              <a:t>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12635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B6890-CC37-9B4A-A317-7769EC86A702}" type="slidenum">
              <a:rPr lang="en-CL" smtClean="0"/>
              <a:t>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6694120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B6890-CC37-9B4A-A317-7769EC86A702}" type="slidenum">
              <a:rPr lang="en-CL" smtClean="0"/>
              <a:t>11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867442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0B6890-CC37-9B4A-A317-7769EC86A702}" type="slidenum">
              <a:rPr lang="en-CL" smtClean="0"/>
              <a:t>20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34859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80F146-F4CC-3749-B16B-0774A04B4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F28130C-BB8A-7B4E-8D04-BF25F2276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8208A3-1284-C542-AAD5-C4862A11C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1F8BDF-35D6-AC40-96FF-131135983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704FE9-0882-F242-96E3-F36185CE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2484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3160A6-4DAB-3E4F-9FAA-2AFBE73B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CFA978-54CC-FF43-9710-4F1183B2A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C6071A-5DDC-E245-9905-5B1D893A9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AED7B0-60F1-024B-9B86-B8DFACEFF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5E87BE9-35DB-2944-9766-10D5F4C7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61563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388A6AA-5E22-3047-AF27-6266D1360D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12FF3AE-6862-E942-A9CC-FC9DCCEBA5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CECE8A-BC5B-E141-82EB-13E5D5B33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D51F5B-7BFD-D047-8D32-E88590175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BEA3E1-D645-7F4B-9B95-858443A5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743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BA060-F5E1-7649-A6AE-C17A192A4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48E1A43-2A90-A645-BB86-1A3B8AF43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8E5794-FD65-C248-95DD-DA33917E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C4857-6719-A643-90B1-9D12501C3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BB51CF-6A92-AA4E-A0B7-8BAE60D0F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908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19BEEA-00F7-FA4A-AD56-766D71C09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0E1533-0CB7-3140-8F00-96AE9A95B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F79624-BF2D-B140-8DC3-DCC59264D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388516-66E2-2946-8090-B1E97F95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3BA35E-C6D2-5D47-A439-41559BA3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73151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D2308C-5286-6C4C-AF6C-086CD7AEA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1AE1B-20C6-BA49-BF05-AE5DDA3C6B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EF775B7-517D-B248-99B7-5E2AB0653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9D17B87-BB23-7442-BB2C-1BAD59FA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8E9B87-868F-2A49-A592-0BDD5B483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436D1D-16A7-7544-AB59-0294094F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903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06FE7-90B6-1544-B25C-1FF53C21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5593A-A4B1-704B-9105-F9B4BC2EF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A84D1B-F83D-A742-888B-CC701C446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86287B7-C1F5-4D48-8659-7B7BA076A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787C7C1-C521-B947-A099-C7C6AEDEB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4A071AC-B564-1A49-847B-67B813C27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B1CF121-8C04-6D45-B717-54412C707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93BAD4-F474-D043-8945-636396957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0191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9AC949-549B-9C42-B6D0-8F5E6BE5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BEA96C-5EDB-AA4E-83C6-F5BB3E685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4B7A68A-BC50-6B43-825C-21E4FEF7A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59984F-0055-2047-BD1E-42370997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685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60E6435-6F38-1242-8365-3ADB2474B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5273968-B4BF-7346-B26C-2DAD53C7B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7A693D3-E436-7344-994D-435A39860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2662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077C-87FE-B647-95C8-021333557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C3EF64-8699-A84B-A7E8-AD93F0BBF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0FA911F-EF5B-2E41-8D88-0111BE448A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4BFE27-3A77-E244-9164-E4C34B259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9866D9D-9D58-3440-9CC8-DCCC19490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EC5A097-E458-D541-BD4E-7D7AE028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8803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0B2170-5700-9743-9530-354CCAB57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073E638-F110-274E-8CF7-48951D0348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E15592-0CE1-3843-84D3-1A8BD36178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030AA0-03A2-9849-952B-F9051259F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8C4161-EA37-F440-9D89-773818165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02842B-B5A8-E24A-8090-E20514CD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2921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A45A0A-2072-C249-9B43-A66693FB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615161-CE46-5649-9473-2CC984D68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ES_tradn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B7F1DFE-F013-A24C-B0AF-A997C6655A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3456-01FF-7341-BD5A-BAF9FF477B1A}" type="datetimeFigureOut">
              <a:rPr lang="es-ES_tradnl" smtClean="0"/>
              <a:t>24/8/23</a:t>
            </a:fld>
            <a:endParaRPr lang="es-ES_tradn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51D84-4F03-2A4B-93C8-D4BACEB50F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7EE798-1E02-5846-91DB-3007298AC8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7C3F5-BE73-9B43-8B09-03F803E410E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8801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file:///C:\var\folders\x2\btrh9rhd59dg9tk60y506s2h0000gn\T\com.microsoft.Word\WebArchiveCopyPasteTempFiles\clip_image00466.jpg" TargetMode="External"/><Relationship Id="rId5" Type="http://schemas.openxmlformats.org/officeDocument/2006/relationships/image" Target="../media/image16.jpeg"/><Relationship Id="rId4" Type="http://schemas.openxmlformats.org/officeDocument/2006/relationships/image" Target="https://encrypted-tbn0.gstatic.com/images?q=tbn:ANd9GcTFzQ8eOXgIxKF10q-91hzHQQzpDXKR9IEYvA&amp;usqp=CAU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DA2ED97-746D-134A-A212-8138A55D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9" r="3176"/>
          <a:stretch/>
        </p:blipFill>
        <p:spPr>
          <a:xfrm>
            <a:off x="-1" y="5109263"/>
            <a:ext cx="12192002" cy="17410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F2265B-4DDF-5EFA-3EAE-0C60EC4DC370}"/>
              </a:ext>
            </a:extLst>
          </p:cNvPr>
          <p:cNvSpPr txBox="1"/>
          <p:nvPr/>
        </p:nvSpPr>
        <p:spPr>
          <a:xfrm>
            <a:off x="3001108" y="2916088"/>
            <a:ext cx="618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L" dirty="0"/>
          </a:p>
        </p:txBody>
      </p:sp>
      <p:pic>
        <p:nvPicPr>
          <p:cNvPr id="8" name="Imagen 7" descr="Imagen que contiene edificio, piso, hombre, alfombra&#10;&#10;Descripción generada automáticamente">
            <a:extLst>
              <a:ext uri="{FF2B5EF4-FFF2-40B4-BE49-F238E27FC236}">
                <a16:creationId xmlns:a16="http://schemas.microsoft.com/office/drawing/2014/main" id="{4FCC99C7-56EE-A79F-5644-EB749DF16B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1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46892"/>
            <a:ext cx="12192000" cy="5156155"/>
          </a:xfrm>
          <a:prstGeom prst="rect">
            <a:avLst/>
          </a:prstGeom>
          <a:effectLst>
            <a:glow>
              <a:schemeClr val="accent6">
                <a:lumMod val="60000"/>
                <a:lumOff val="40000"/>
                <a:alpha val="29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blurRad="990600" stA="0" endPos="70000" dist="50800" dir="5400000" sy="-100000" algn="bl" rotWithShape="0"/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0722375-BA37-4361-683D-C7E9A506FB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t="26116" r="14732" b="25492"/>
          <a:stretch/>
        </p:blipFill>
        <p:spPr bwMode="auto">
          <a:xfrm>
            <a:off x="250385" y="314353"/>
            <a:ext cx="2129400" cy="927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Recursos UC Temuco">
            <a:extLst>
              <a:ext uri="{FF2B5EF4-FFF2-40B4-BE49-F238E27FC236}">
                <a16:creationId xmlns:a16="http://schemas.microsoft.com/office/drawing/2014/main" id="{703CFE54-0F72-2A5B-3CC1-08F1017E2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30" y="365125"/>
            <a:ext cx="2477770" cy="8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D77C251-2F68-7088-6067-8B6DB3302314}"/>
              </a:ext>
            </a:extLst>
          </p:cNvPr>
          <p:cNvSpPr txBox="1"/>
          <p:nvPr/>
        </p:nvSpPr>
        <p:spPr>
          <a:xfrm>
            <a:off x="860239" y="1961281"/>
            <a:ext cx="10471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s-CL" sz="60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Kawe</a:t>
            </a:r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(dado mapuche): </a:t>
            </a:r>
            <a:r>
              <a:rPr lang="es-CL" sz="60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Distribuciones de probabilidad</a:t>
            </a:r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4" name="Diagrama de flujo: proceso alternativo 13">
            <a:extLst>
              <a:ext uri="{FF2B5EF4-FFF2-40B4-BE49-F238E27FC236}">
                <a16:creationId xmlns:a16="http://schemas.microsoft.com/office/drawing/2014/main" id="{B6ED82F0-094B-E155-1D9B-9E99E009E582}"/>
              </a:ext>
            </a:extLst>
          </p:cNvPr>
          <p:cNvSpPr/>
          <p:nvPr/>
        </p:nvSpPr>
        <p:spPr>
          <a:xfrm>
            <a:off x="3643167" y="1196880"/>
            <a:ext cx="4753268" cy="447846"/>
          </a:xfrm>
          <a:prstGeom prst="flowChartAlternateProces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sz="2800" b="1" dirty="0">
                <a:ln/>
                <a:solidFill>
                  <a:schemeClr val="accent4"/>
                </a:solidFill>
              </a:rPr>
              <a:t>CICLO DE WEBINARS</a:t>
            </a:r>
          </a:p>
        </p:txBody>
      </p:sp>
    </p:spTree>
    <p:extLst>
      <p:ext uri="{BB962C8B-B14F-4D97-AF65-F5344CB8AC3E}">
        <p14:creationId xmlns:p14="http://schemas.microsoft.com/office/powerpoint/2010/main" val="200370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BBF0436B-8C51-124E-9B9D-E5A75A3BA0AF}"/>
              </a:ext>
            </a:extLst>
          </p:cNvPr>
          <p:cNvSpPr txBox="1">
            <a:spLocks/>
          </p:cNvSpPr>
          <p:nvPr/>
        </p:nvSpPr>
        <p:spPr>
          <a:xfrm>
            <a:off x="1507890" y="286512"/>
            <a:ext cx="9063944" cy="13993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8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¿cómo ganar?</a:t>
            </a:r>
            <a:endParaRPr lang="es-CL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84924E3-D5F0-EF44-83F1-1FE6BD8E0E31}"/>
              </a:ext>
            </a:extLst>
          </p:cNvPr>
          <p:cNvSpPr txBox="1"/>
          <p:nvPr/>
        </p:nvSpPr>
        <p:spPr>
          <a:xfrm>
            <a:off x="1869835" y="4561251"/>
            <a:ext cx="97588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(1) El jugador que logre controlar primero su sector circular. Complete los 12 espacios de su territorio.</a:t>
            </a:r>
            <a:endParaRPr lang="es-CL" dirty="0"/>
          </a:p>
          <a:p>
            <a:r>
              <a:rPr lang="es-ES" dirty="0"/>
              <a:t>(2) El jugador que logre controlar primero su sector circular y el de su competidor inmediato. Completar 24 espacios, para ello de completar primero su sector y luego la numeración del dado me indicará cuántos espacios gano del territorio continuo (sector circular continuo).</a:t>
            </a:r>
            <a:endParaRPr lang="es-CL" dirty="0"/>
          </a:p>
          <a:p>
            <a:r>
              <a:rPr lang="es-ES" dirty="0"/>
              <a:t>(3) Independiente de (1) y (2) si un jugador obtiene 5 al lanzar el dado, gana inmediatamente la partida.</a:t>
            </a:r>
            <a:endParaRPr lang="es-CL" dirty="0"/>
          </a:p>
        </p:txBody>
      </p:sp>
      <p:pic>
        <p:nvPicPr>
          <p:cNvPr id="1026" name="Picture 3" descr="JuegosMapuche Instagram posts (photos and videos) - Picuki.com">
            <a:extLst>
              <a:ext uri="{FF2B5EF4-FFF2-40B4-BE49-F238E27FC236}">
                <a16:creationId xmlns:a16="http://schemas.microsoft.com/office/drawing/2014/main" id="{91A89139-7546-1D57-53BF-491459D7F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35" y="1743608"/>
            <a:ext cx="3416372" cy="25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EXPLORA CONICYT llevó Taller de Juegos Ancestrales Mapuche a escuela rural  - Araucanía Noticias Temuco">
            <a:extLst>
              <a:ext uri="{FF2B5EF4-FFF2-40B4-BE49-F238E27FC236}">
                <a16:creationId xmlns:a16="http://schemas.microsoft.com/office/drawing/2014/main" id="{6E7BCBC1-9EA8-8D2A-B90E-6F45DDB8A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56" y="1743608"/>
            <a:ext cx="6096364" cy="25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4CB9F32-C232-C248-A2A6-64838A870C12}"/>
              </a:ext>
            </a:extLst>
          </p:cNvPr>
          <p:cNvSpPr txBox="1"/>
          <p:nvPr/>
        </p:nvSpPr>
        <p:spPr>
          <a:xfrm>
            <a:off x="9749859" y="111479"/>
            <a:ext cx="211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Imágenes de </a:t>
            </a:r>
            <a:r>
              <a:rPr lang="es-ES_tradnl" dirty="0" err="1"/>
              <a:t>kmm.cl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55147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556424" y="4775004"/>
            <a:ext cx="8101640" cy="2390980"/>
          </a:xfrm>
        </p:spPr>
        <p:txBody>
          <a:bodyPr>
            <a:noAutofit/>
          </a:bodyPr>
          <a:lstStyle/>
          <a:p>
            <a:r>
              <a:rPr lang="es-CL" sz="5800" cap="all" spc="100" dirty="0">
                <a:solidFill>
                  <a:schemeClr val="accent2">
                    <a:lumMod val="50000"/>
                  </a:schemeClr>
                </a:solidFill>
                <a:latin typeface="Tw Cen MT Condensed" panose="020B0606020104020203" pitchFamily="34" charset="77"/>
              </a:rPr>
              <a:t>Software kawe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0374" t="8935" r="10934" b="11311"/>
          <a:stretch/>
        </p:blipFill>
        <p:spPr>
          <a:xfrm>
            <a:off x="0" y="0"/>
            <a:ext cx="12192000" cy="4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31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AC1AD0C-9E9B-A4E8-ECB5-5BFB0DD40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6" y="0"/>
            <a:ext cx="11062853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3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A8C546B-DAB6-5B13-2619-98A6B5196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7" y="0"/>
            <a:ext cx="11062853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94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43BE96-2669-AAF1-8B02-B2D5C9912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6" y="-1"/>
            <a:ext cx="11062853" cy="696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6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B7065A-54F7-B8A6-AB30-AE0CC2F9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7" y="-1"/>
            <a:ext cx="11062853" cy="6858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10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5223E81-5DA9-89DC-A7C6-6E43E71E3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7" y="0"/>
            <a:ext cx="11062853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319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35789E1-F069-6166-392F-4F8415727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50" b="6954"/>
          <a:stretch/>
        </p:blipFill>
        <p:spPr bwMode="auto">
          <a:xfrm>
            <a:off x="1098883" y="0"/>
            <a:ext cx="11093117" cy="68580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7089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D821731-7DA0-AEFD-CB7F-256411117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6526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EC4625-8518-65B6-F3E6-11C9A851F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78063"/>
            <a:ext cx="1652646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2190484-B1D8-92EA-0BEE-7BC961BB2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147" y="-1"/>
            <a:ext cx="1106285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64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EA9634C-8B63-B549-BB29-11B792B703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3" name="VID-20230824-WA0024">
            <a:hlinkClick r:id="" action="ppaction://media"/>
            <a:extLst>
              <a:ext uri="{FF2B5EF4-FFF2-40B4-BE49-F238E27FC236}">
                <a16:creationId xmlns:a16="http://schemas.microsoft.com/office/drawing/2014/main" id="{2DE58C04-0518-B048-B54C-E7CE00146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85801"/>
            <a:ext cx="1219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6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556424" y="4775004"/>
            <a:ext cx="8101640" cy="2390980"/>
          </a:xfrm>
        </p:spPr>
        <p:txBody>
          <a:bodyPr>
            <a:noAutofit/>
          </a:bodyPr>
          <a:lstStyle/>
          <a:p>
            <a:r>
              <a:rPr lang="es-CL" sz="5400" cap="all" spc="100" dirty="0">
                <a:solidFill>
                  <a:schemeClr val="accent2">
                    <a:lumMod val="50000"/>
                  </a:schemeClr>
                </a:solidFill>
                <a:latin typeface="Tw Cen MT Condensed" panose="020B0606020104020203" pitchFamily="34" charset="77"/>
              </a:rPr>
              <a:t>AMC: KEchukawe (dado 5 caras)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10374" t="8935" r="10934" b="11311"/>
          <a:stretch/>
        </p:blipFill>
        <p:spPr>
          <a:xfrm>
            <a:off x="0" y="0"/>
            <a:ext cx="12192000" cy="48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334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DA2ED97-746D-134A-A212-8138A55DF8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9" r="3176"/>
          <a:stretch/>
        </p:blipFill>
        <p:spPr>
          <a:xfrm>
            <a:off x="-1" y="5109263"/>
            <a:ext cx="12192002" cy="174107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9F2265B-4DDF-5EFA-3EAE-0C60EC4DC370}"/>
              </a:ext>
            </a:extLst>
          </p:cNvPr>
          <p:cNvSpPr txBox="1"/>
          <p:nvPr/>
        </p:nvSpPr>
        <p:spPr>
          <a:xfrm>
            <a:off x="3001108" y="2916088"/>
            <a:ext cx="6189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s-CL" dirty="0"/>
          </a:p>
        </p:txBody>
      </p:sp>
      <p:pic>
        <p:nvPicPr>
          <p:cNvPr id="8" name="Imagen 7" descr="Imagen que contiene edificio, piso, hombre, alfombra&#10;&#10;Descripción generada automáticamente">
            <a:extLst>
              <a:ext uri="{FF2B5EF4-FFF2-40B4-BE49-F238E27FC236}">
                <a16:creationId xmlns:a16="http://schemas.microsoft.com/office/drawing/2014/main" id="{4FCC99C7-56EE-A79F-5644-EB749DF16B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1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-46892"/>
            <a:ext cx="12192000" cy="5156155"/>
          </a:xfrm>
          <a:prstGeom prst="rect">
            <a:avLst/>
          </a:prstGeom>
          <a:effectLst>
            <a:glow>
              <a:schemeClr val="accent6">
                <a:lumMod val="60000"/>
                <a:lumOff val="40000"/>
                <a:alpha val="2900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blurRad="990600" stA="0" endPos="70000" dist="50800" dir="5400000" sy="-100000" algn="bl" rotWithShape="0"/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00722375-BA37-4361-683D-C7E9A506FBA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6" t="26116" r="14732" b="25492"/>
          <a:stretch/>
        </p:blipFill>
        <p:spPr bwMode="auto">
          <a:xfrm>
            <a:off x="250385" y="314353"/>
            <a:ext cx="2129400" cy="927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n 9" descr="Recursos UC Temuco">
            <a:extLst>
              <a:ext uri="{FF2B5EF4-FFF2-40B4-BE49-F238E27FC236}">
                <a16:creationId xmlns:a16="http://schemas.microsoft.com/office/drawing/2014/main" id="{703CFE54-0F72-2A5B-3CC1-08F1017E20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130" y="365125"/>
            <a:ext cx="2477770" cy="8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AD77C251-2F68-7088-6067-8B6DB3302314}"/>
              </a:ext>
            </a:extLst>
          </p:cNvPr>
          <p:cNvSpPr txBox="1"/>
          <p:nvPr/>
        </p:nvSpPr>
        <p:spPr>
          <a:xfrm>
            <a:off x="860239" y="1961281"/>
            <a:ext cx="104715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s-CL" sz="6000" dirty="0" err="1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Kawe</a:t>
            </a:r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 (dado mapuche): </a:t>
            </a:r>
            <a:r>
              <a:rPr lang="es-CL" sz="6000" b="1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Distribuciones de probabilidad</a:t>
            </a:r>
            <a:r>
              <a:rPr lang="es-CL" sz="6000" dirty="0"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4" name="Diagrama de flujo: proceso alternativo 13">
            <a:extLst>
              <a:ext uri="{FF2B5EF4-FFF2-40B4-BE49-F238E27FC236}">
                <a16:creationId xmlns:a16="http://schemas.microsoft.com/office/drawing/2014/main" id="{B6ED82F0-094B-E155-1D9B-9E99E009E582}"/>
              </a:ext>
            </a:extLst>
          </p:cNvPr>
          <p:cNvSpPr/>
          <p:nvPr/>
        </p:nvSpPr>
        <p:spPr>
          <a:xfrm>
            <a:off x="3643167" y="1196880"/>
            <a:ext cx="4753268" cy="447846"/>
          </a:xfrm>
          <a:prstGeom prst="flowChartAlternateProces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CL" sz="2800" b="1" dirty="0">
                <a:ln/>
                <a:solidFill>
                  <a:schemeClr val="accent4"/>
                </a:solidFill>
              </a:rPr>
              <a:t>CICLO DE WEBINARS</a:t>
            </a:r>
          </a:p>
        </p:txBody>
      </p:sp>
    </p:spTree>
    <p:extLst>
      <p:ext uri="{BB962C8B-B14F-4D97-AF65-F5344CB8AC3E}">
        <p14:creationId xmlns:p14="http://schemas.microsoft.com/office/powerpoint/2010/main" val="387965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13EFAB9-117E-754C-83D0-7577761800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625" y="1"/>
            <a:ext cx="5244353" cy="685799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BF23B0-15D9-1F42-BFAF-1301CA05B32A}"/>
              </a:ext>
            </a:extLst>
          </p:cNvPr>
          <p:cNvSpPr/>
          <p:nvPr/>
        </p:nvSpPr>
        <p:spPr>
          <a:xfrm>
            <a:off x="9470687" y="6488668"/>
            <a:ext cx="1722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</a:rPr>
              <a:t>(Molina, 1776)</a:t>
            </a:r>
            <a:r>
              <a:rPr lang="es-CL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38028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52BF23B0-15D9-1F42-BFAF-1301CA05B32A}"/>
              </a:ext>
            </a:extLst>
          </p:cNvPr>
          <p:cNvSpPr/>
          <p:nvPr/>
        </p:nvSpPr>
        <p:spPr>
          <a:xfrm>
            <a:off x="9470687" y="6488668"/>
            <a:ext cx="1722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</a:rPr>
              <a:t>(Molina, 1776)</a:t>
            </a:r>
            <a:r>
              <a:rPr lang="es-CL" dirty="0"/>
              <a:t> 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8E13F2D-C25D-5D43-BCAE-0179987D5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848" y="733732"/>
            <a:ext cx="9274042" cy="539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48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DD0A9D2-84FC-D44B-B371-B855BAE55F59}"/>
              </a:ext>
            </a:extLst>
          </p:cNvPr>
          <p:cNvSpPr/>
          <p:nvPr/>
        </p:nvSpPr>
        <p:spPr>
          <a:xfrm>
            <a:off x="1510144" y="828355"/>
            <a:ext cx="49876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600"/>
              </a:spcAft>
            </a:pPr>
            <a:r>
              <a:rPr lang="es-ES" sz="2800" dirty="0">
                <a:latin typeface="Tahoma" panose="020B0604030504040204" pitchFamily="34" charset="0"/>
                <a:ea typeface="Times New Roman" panose="02020603050405020304" pitchFamily="18" charset="0"/>
              </a:rPr>
              <a:t>Dado de Piedra, “la base está formada por un cuadrado que mide dos centímetros por lado i tiene una altura de tres centímetros un milímetro. Fue encontrado en Curicó i regalado al Museo por don </a:t>
            </a:r>
            <a:r>
              <a:rPr lang="es-ES" sz="2800" dirty="0" err="1">
                <a:latin typeface="Tahoma" panose="020B0604030504040204" pitchFamily="34" charset="0"/>
                <a:ea typeface="Times New Roman" panose="02020603050405020304" pitchFamily="18" charset="0"/>
              </a:rPr>
              <a:t>Roman</a:t>
            </a:r>
            <a:r>
              <a:rPr lang="es-ES" sz="2800" dirty="0">
                <a:latin typeface="Tahoma" panose="020B0604030504040204" pitchFamily="34" charset="0"/>
                <a:ea typeface="Times New Roman" panose="02020603050405020304" pitchFamily="18" charset="0"/>
              </a:rPr>
              <a:t> Bonn el año 1891” (Matus, 1918, p. 167).</a:t>
            </a:r>
            <a:endParaRPr lang="es-C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7B42F90-02D3-F447-8197-8ED63AE8458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0" t="1290" r="5326" b="4300"/>
          <a:stretch/>
        </p:blipFill>
        <p:spPr bwMode="auto">
          <a:xfrm>
            <a:off x="7515081" y="935462"/>
            <a:ext cx="3526993" cy="41869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63311FB-3FEA-F646-B046-B8D503FDBFA6}"/>
              </a:ext>
            </a:extLst>
          </p:cNvPr>
          <p:cNvSpPr/>
          <p:nvPr/>
        </p:nvSpPr>
        <p:spPr>
          <a:xfrm>
            <a:off x="3726870" y="5807424"/>
            <a:ext cx="61877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latin typeface="Tahoma" panose="020B0604030504040204" pitchFamily="34" charset="0"/>
                <a:ea typeface="Times New Roman" panose="02020603050405020304" pitchFamily="18" charset="0"/>
              </a:rPr>
              <a:t>Museo Nacional de Historia Natural de Chile</a:t>
            </a:r>
            <a:r>
              <a:rPr lang="es-CL" sz="2400" dirty="0"/>
              <a:t> 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64199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2" name="Imagen 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C2D9EA5B-B9A0-D4D4-2C36-69A9E6E6A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8" t="2099" r="758" b="7832"/>
          <a:stretch/>
        </p:blipFill>
        <p:spPr bwMode="auto">
          <a:xfrm>
            <a:off x="2397594" y="274321"/>
            <a:ext cx="8043141" cy="6309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638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B056EC9-728C-274D-AD64-D74AEC8F1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455306"/>
            <a:ext cx="6497781" cy="341176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32EF393-C3C7-B746-8690-5B98954EE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473" y="4867073"/>
            <a:ext cx="1020040" cy="1714535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D145021E-70C5-F740-86A5-4EFF383194DA}"/>
              </a:ext>
            </a:extLst>
          </p:cNvPr>
          <p:cNvSpPr/>
          <p:nvPr/>
        </p:nvSpPr>
        <p:spPr>
          <a:xfrm>
            <a:off x="2778878" y="993641"/>
            <a:ext cx="1452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Kiñe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EA58C7F-96D2-634D-AD7B-EDDA27323721}"/>
              </a:ext>
            </a:extLst>
          </p:cNvPr>
          <p:cNvSpPr/>
          <p:nvPr/>
        </p:nvSpPr>
        <p:spPr>
          <a:xfrm>
            <a:off x="8455236" y="993641"/>
            <a:ext cx="12666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Epu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02B0C7-EF67-B641-B885-0A9EFCFD81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689" t="19296" r="37594" b="21390"/>
          <a:stretch/>
        </p:blipFill>
        <p:spPr>
          <a:xfrm>
            <a:off x="6766457" y="5001402"/>
            <a:ext cx="1942336" cy="158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7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6" name="Imagen 5" descr="Gráfico&#10;&#10;Descripción generada automáticamente">
            <a:extLst>
              <a:ext uri="{FF2B5EF4-FFF2-40B4-BE49-F238E27FC236}">
                <a16:creationId xmlns:a16="http://schemas.microsoft.com/office/drawing/2014/main" id="{812A8E67-1A14-C542-A9D1-5186DEDBC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45" y="556370"/>
            <a:ext cx="5056909" cy="504155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502F184-FF6E-3E4E-ADAE-402CF67DDE7F}"/>
              </a:ext>
            </a:extLst>
          </p:cNvPr>
          <p:cNvSpPr/>
          <p:nvPr/>
        </p:nvSpPr>
        <p:spPr>
          <a:xfrm>
            <a:off x="5156055" y="5837505"/>
            <a:ext cx="2032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</a:rPr>
              <a:t>(</a:t>
            </a:r>
            <a:r>
              <a:rPr lang="es-ES" dirty="0" err="1">
                <a:latin typeface="Tahoma" panose="020B0604030504040204" pitchFamily="34" charset="0"/>
                <a:ea typeface="Times New Roman" panose="02020603050405020304" pitchFamily="18" charset="0"/>
              </a:rPr>
              <a:t>Manquilef</a:t>
            </a:r>
            <a:r>
              <a:rPr lang="es-ES" dirty="0">
                <a:latin typeface="Tahoma" panose="020B0604030504040204" pitchFamily="34" charset="0"/>
                <a:ea typeface="Times New Roman" panose="02020603050405020304" pitchFamily="18" charset="0"/>
              </a:rPr>
              <a:t>, 1914)</a:t>
            </a:r>
            <a:r>
              <a:rPr lang="es-CL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16717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0374" t="40692" r="10934" b="11312"/>
          <a:stretch/>
        </p:blipFill>
        <p:spPr>
          <a:xfrm rot="5400000" flipV="1">
            <a:off x="-2864427" y="2864428"/>
            <a:ext cx="6858001" cy="112914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041DD1D-65F7-944B-AE03-BB1BBA1EC9C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80110"/>
            <a:ext cx="8936181" cy="64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64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8883</TotalTime>
  <Words>223</Words>
  <Application>Microsoft Macintosh PowerPoint</Application>
  <PresentationFormat>Panorámica</PresentationFormat>
  <Paragraphs>22</Paragraphs>
  <Slides>20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Tahoma</vt:lpstr>
      <vt:lpstr>Times New Roman</vt:lpstr>
      <vt:lpstr>Tw Cen MT Condensed</vt:lpstr>
      <vt:lpstr>Verdana</vt:lpstr>
      <vt:lpstr>Tema de Office</vt:lpstr>
      <vt:lpstr>Presentación de PowerPoint</vt:lpstr>
      <vt:lpstr>AMC: KEchukawe (dado 5 caras)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Software kawe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tercer espacio: un encuentro necesario para el desarrollo del conocimiento matemático de los pueblos originarios. </dc:title>
  <dc:creator>Usuario de Microsoft Office</dc:creator>
  <cp:lastModifiedBy>Usuario de Microsoft Office</cp:lastModifiedBy>
  <cp:revision>156</cp:revision>
  <dcterms:created xsi:type="dcterms:W3CDTF">2021-07-19T22:05:15Z</dcterms:created>
  <dcterms:modified xsi:type="dcterms:W3CDTF">2023-08-26T04:12:20Z</dcterms:modified>
</cp:coreProperties>
</file>