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77" r:id="rId2"/>
    <p:sldId id="261" r:id="rId3"/>
    <p:sldId id="392" r:id="rId4"/>
    <p:sldId id="383" r:id="rId5"/>
    <p:sldId id="386" r:id="rId6"/>
    <p:sldId id="387" r:id="rId7"/>
    <p:sldId id="380" r:id="rId8"/>
    <p:sldId id="349" r:id="rId9"/>
    <p:sldId id="381" r:id="rId10"/>
    <p:sldId id="389" r:id="rId1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de Microsoft Office" initials="UdMO" lastIdx="1" clrIdx="0">
    <p:extLst>
      <p:ext uri="{19B8F6BF-5375-455C-9EA6-DF929625EA0E}">
        <p15:presenceInfo xmlns:p15="http://schemas.microsoft.com/office/powerpoint/2012/main" userId="Usuario de Microsoft Off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70"/>
    <p:restoredTop sz="83196"/>
  </p:normalViewPr>
  <p:slideViewPr>
    <p:cSldViewPr snapToGrid="0" snapToObjects="1">
      <p:cViewPr varScale="1">
        <p:scale>
          <a:sx n="48" d="100"/>
          <a:sy n="48" d="100"/>
        </p:scale>
        <p:origin x="504" y="1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B1607-9DD0-824B-A2EF-77293DBC588F}" type="datetimeFigureOut">
              <a:rPr lang="en-CL" smtClean="0"/>
              <a:t>10/27/2021</a:t>
            </a:fld>
            <a:endParaRPr lang="en-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B6890-CC37-9B4A-A317-7769EC86A702}" type="slidenum">
              <a:rPr lang="en-CL" smtClean="0"/>
              <a:t>‹#›</a:t>
            </a:fld>
            <a:endParaRPr lang="en-CL"/>
          </a:p>
        </p:txBody>
      </p:sp>
    </p:spTree>
    <p:extLst>
      <p:ext uri="{BB962C8B-B14F-4D97-AF65-F5344CB8AC3E}">
        <p14:creationId xmlns:p14="http://schemas.microsoft.com/office/powerpoint/2010/main" val="2674891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130B6890-CC37-9B4A-A317-7769EC86A702}" type="slidenum">
              <a:rPr lang="en-CL" smtClean="0"/>
              <a:t>2</a:t>
            </a:fld>
            <a:endParaRPr lang="en-CL"/>
          </a:p>
        </p:txBody>
      </p:sp>
    </p:spTree>
    <p:extLst>
      <p:ext uri="{BB962C8B-B14F-4D97-AF65-F5344CB8AC3E}">
        <p14:creationId xmlns:p14="http://schemas.microsoft.com/office/powerpoint/2010/main" val="180591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130B6890-CC37-9B4A-A317-7769EC86A702}" type="slidenum">
              <a:rPr lang="en-CL" smtClean="0"/>
              <a:t>7</a:t>
            </a:fld>
            <a:endParaRPr lang="en-CL"/>
          </a:p>
        </p:txBody>
      </p:sp>
    </p:spTree>
    <p:extLst>
      <p:ext uri="{BB962C8B-B14F-4D97-AF65-F5344CB8AC3E}">
        <p14:creationId xmlns:p14="http://schemas.microsoft.com/office/powerpoint/2010/main" val="1390406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130B6890-CC37-9B4A-A317-7769EC86A702}" type="slidenum">
              <a:rPr lang="en-CL" smtClean="0"/>
              <a:t>8</a:t>
            </a:fld>
            <a:endParaRPr lang="en-CL"/>
          </a:p>
        </p:txBody>
      </p:sp>
    </p:spTree>
    <p:extLst>
      <p:ext uri="{BB962C8B-B14F-4D97-AF65-F5344CB8AC3E}">
        <p14:creationId xmlns:p14="http://schemas.microsoft.com/office/powerpoint/2010/main" val="269773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130B6890-CC37-9B4A-A317-7769EC86A702}" type="slidenum">
              <a:rPr lang="en-CL" smtClean="0"/>
              <a:t>9</a:t>
            </a:fld>
            <a:endParaRPr lang="en-CL"/>
          </a:p>
        </p:txBody>
      </p:sp>
    </p:spTree>
    <p:extLst>
      <p:ext uri="{BB962C8B-B14F-4D97-AF65-F5344CB8AC3E}">
        <p14:creationId xmlns:p14="http://schemas.microsoft.com/office/powerpoint/2010/main" val="228181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130B6890-CC37-9B4A-A317-7769EC86A702}" type="slidenum">
              <a:rPr lang="en-CL" smtClean="0"/>
              <a:t>10</a:t>
            </a:fld>
            <a:endParaRPr lang="en-CL"/>
          </a:p>
        </p:txBody>
      </p:sp>
    </p:spTree>
    <p:extLst>
      <p:ext uri="{BB962C8B-B14F-4D97-AF65-F5344CB8AC3E}">
        <p14:creationId xmlns:p14="http://schemas.microsoft.com/office/powerpoint/2010/main" val="2677874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80F146-F4CC-3749-B16B-0774A04B44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FF28130C-BB8A-7B4E-8D04-BF25F2276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D18208A3-1284-C542-AAD5-C4862A11CA6A}"/>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5" name="Marcador de pie de página 4">
            <a:extLst>
              <a:ext uri="{FF2B5EF4-FFF2-40B4-BE49-F238E27FC236}">
                <a16:creationId xmlns:a16="http://schemas.microsoft.com/office/drawing/2014/main" id="{7C1F8BDF-35D6-AC40-96FF-131135983D4B}"/>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B5704FE9-0882-F242-96E3-F36185CE426B}"/>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652484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3160A6-4DAB-3E4F-9FAA-2AFBE73BA42D}"/>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60CFA978-54CC-FF43-9710-4F1183B2A629}"/>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84C6071A-5DDC-E245-9905-5B1D893A9921}"/>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5" name="Marcador de pie de página 4">
            <a:extLst>
              <a:ext uri="{FF2B5EF4-FFF2-40B4-BE49-F238E27FC236}">
                <a16:creationId xmlns:a16="http://schemas.microsoft.com/office/drawing/2014/main" id="{99AED7B0-60F1-024B-9B86-B8DFACEFF19E}"/>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55E87BE9-35DB-2944-9766-10D5F4C7579C}"/>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406156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388A6AA-5E22-3047-AF27-6266D1360D6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312FF3AE-6862-E942-A9CC-FC9DCCEBA539}"/>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12CECE8A-BC5B-E141-82EB-13E5D5B33666}"/>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5" name="Marcador de pie de página 4">
            <a:extLst>
              <a:ext uri="{FF2B5EF4-FFF2-40B4-BE49-F238E27FC236}">
                <a16:creationId xmlns:a16="http://schemas.microsoft.com/office/drawing/2014/main" id="{1DD51F5B-7BFD-D047-8D32-E88590175C7C}"/>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DBEA3E1-D645-7F4B-9B95-858443A5D33C}"/>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4027433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4BA060-F5E1-7649-A6AE-C17A192A4E13}"/>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048E1A43-2A90-A645-BB86-1A3B8AF437BF}"/>
              </a:ext>
            </a:extLst>
          </p:cNvPr>
          <p:cNvSpPr>
            <a:spLocks noGrp="1"/>
          </p:cNvSpPr>
          <p:nvPr>
            <p:ph idx="1"/>
          </p:nvPr>
        </p:nvSpPr>
        <p:spPr/>
        <p:txBody>
          <a:body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948E5794-FD65-C248-95DD-DA33917ED40F}"/>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5" name="Marcador de pie de página 4">
            <a:extLst>
              <a:ext uri="{FF2B5EF4-FFF2-40B4-BE49-F238E27FC236}">
                <a16:creationId xmlns:a16="http://schemas.microsoft.com/office/drawing/2014/main" id="{9F6C4857-6719-A643-90B1-9D12501C392B}"/>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1BBB51CF-6A92-AA4E-A0B7-8BAE60D0FA78}"/>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34290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19BEEA-00F7-FA4A-AD56-766D71C095B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F20E1533-0CB7-3140-8F00-96AE9A95BE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A5F79624-BF2D-B140-8DC3-DCC59264D7FF}"/>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5" name="Marcador de pie de página 4">
            <a:extLst>
              <a:ext uri="{FF2B5EF4-FFF2-40B4-BE49-F238E27FC236}">
                <a16:creationId xmlns:a16="http://schemas.microsoft.com/office/drawing/2014/main" id="{0D388516-66E2-2946-8090-B1E97F95BE0E}"/>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E73BA35E-C6D2-5D47-A439-41559BA3B689}"/>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87315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2308C-5286-6C4C-AF6C-086CD7AEAA35}"/>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4E01AE1B-20C6-BA49-BF05-AE5DDA3C6B78}"/>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ES_tradnl"/>
          </a:p>
        </p:txBody>
      </p:sp>
      <p:sp>
        <p:nvSpPr>
          <p:cNvPr id="4" name="Marcador de contenido 3">
            <a:extLst>
              <a:ext uri="{FF2B5EF4-FFF2-40B4-BE49-F238E27FC236}">
                <a16:creationId xmlns:a16="http://schemas.microsoft.com/office/drawing/2014/main" id="{EEF775B7-517D-B248-99B7-5E2AB0653354}"/>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ES_tradnl"/>
          </a:p>
        </p:txBody>
      </p:sp>
      <p:sp>
        <p:nvSpPr>
          <p:cNvPr id="5" name="Marcador de fecha 4">
            <a:extLst>
              <a:ext uri="{FF2B5EF4-FFF2-40B4-BE49-F238E27FC236}">
                <a16:creationId xmlns:a16="http://schemas.microsoft.com/office/drawing/2014/main" id="{69D17B87-BB23-7442-BB2C-1BAD59FABA3F}"/>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6" name="Marcador de pie de página 5">
            <a:extLst>
              <a:ext uri="{FF2B5EF4-FFF2-40B4-BE49-F238E27FC236}">
                <a16:creationId xmlns:a16="http://schemas.microsoft.com/office/drawing/2014/main" id="{658E9B87-868F-2A49-A592-0BDD5B4833B5}"/>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DF436D1D-16A7-7544-AB59-0294094F7570}"/>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56903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306FE7-90B6-1544-B25C-1FF53C21BA1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7685593A-A4B1-704B-9105-F9B4BC2EFF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ES_tradnl"/>
          </a:p>
        </p:txBody>
      </p:sp>
      <p:sp>
        <p:nvSpPr>
          <p:cNvPr id="4" name="Marcador de contenido 3">
            <a:extLst>
              <a:ext uri="{FF2B5EF4-FFF2-40B4-BE49-F238E27FC236}">
                <a16:creationId xmlns:a16="http://schemas.microsoft.com/office/drawing/2014/main" id="{DBA84D1B-F83D-A742-888B-CC701C446180}"/>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ES_tradnl"/>
          </a:p>
        </p:txBody>
      </p:sp>
      <p:sp>
        <p:nvSpPr>
          <p:cNvPr id="5" name="Marcador de texto 4">
            <a:extLst>
              <a:ext uri="{FF2B5EF4-FFF2-40B4-BE49-F238E27FC236}">
                <a16:creationId xmlns:a16="http://schemas.microsoft.com/office/drawing/2014/main" id="{086287B7-C1F5-4D48-8659-7B7BA076A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ES_tradnl"/>
          </a:p>
        </p:txBody>
      </p:sp>
      <p:sp>
        <p:nvSpPr>
          <p:cNvPr id="6" name="Marcador de contenido 5">
            <a:extLst>
              <a:ext uri="{FF2B5EF4-FFF2-40B4-BE49-F238E27FC236}">
                <a16:creationId xmlns:a16="http://schemas.microsoft.com/office/drawing/2014/main" id="{C787C7C1-C521-B947-A099-C7C6AEDEBC11}"/>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ES_tradnl"/>
          </a:p>
        </p:txBody>
      </p:sp>
      <p:sp>
        <p:nvSpPr>
          <p:cNvPr id="7" name="Marcador de fecha 6">
            <a:extLst>
              <a:ext uri="{FF2B5EF4-FFF2-40B4-BE49-F238E27FC236}">
                <a16:creationId xmlns:a16="http://schemas.microsoft.com/office/drawing/2014/main" id="{04A071AC-B564-1A49-847B-67B813C27A4B}"/>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8" name="Marcador de pie de página 7">
            <a:extLst>
              <a:ext uri="{FF2B5EF4-FFF2-40B4-BE49-F238E27FC236}">
                <a16:creationId xmlns:a16="http://schemas.microsoft.com/office/drawing/2014/main" id="{BB1CF121-8C04-6D45-B717-54412C707393}"/>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B993BAD4-F474-D043-8945-63639695734F}"/>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310191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AC949-549B-9C42-B6D0-8F5E6BE5405D}"/>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95BEA96C-5EDB-AA4E-83C6-F5BB3E685DB9}"/>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4" name="Marcador de pie de página 3">
            <a:extLst>
              <a:ext uri="{FF2B5EF4-FFF2-40B4-BE49-F238E27FC236}">
                <a16:creationId xmlns:a16="http://schemas.microsoft.com/office/drawing/2014/main" id="{E4B7A68A-BC50-6B43-825C-21E4FEF7AE41}"/>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5359984F-0055-2047-BD1E-42370997B7ED}"/>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4046853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0E6435-6F38-1242-8365-3ADB2474B4BE}"/>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3" name="Marcador de pie de página 2">
            <a:extLst>
              <a:ext uri="{FF2B5EF4-FFF2-40B4-BE49-F238E27FC236}">
                <a16:creationId xmlns:a16="http://schemas.microsoft.com/office/drawing/2014/main" id="{85273968-B4BF-7346-B26C-2DAD53C7BF61}"/>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A7A693D3-E436-7344-994D-435A398606DD}"/>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2226627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077C-87FE-B647-95C8-021333557F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DDC3EF64-8699-A84B-A7E8-AD93F0BBF6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ES_tradnl"/>
          </a:p>
        </p:txBody>
      </p:sp>
      <p:sp>
        <p:nvSpPr>
          <p:cNvPr id="4" name="Marcador de texto 3">
            <a:extLst>
              <a:ext uri="{FF2B5EF4-FFF2-40B4-BE49-F238E27FC236}">
                <a16:creationId xmlns:a16="http://schemas.microsoft.com/office/drawing/2014/main" id="{30FA911F-EF5B-2E41-8D88-0111BE448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ES_tradnl"/>
          </a:p>
        </p:txBody>
      </p:sp>
      <p:sp>
        <p:nvSpPr>
          <p:cNvPr id="5" name="Marcador de fecha 4">
            <a:extLst>
              <a:ext uri="{FF2B5EF4-FFF2-40B4-BE49-F238E27FC236}">
                <a16:creationId xmlns:a16="http://schemas.microsoft.com/office/drawing/2014/main" id="{AF4BFE27-3A77-E244-9164-E4C34B259B62}"/>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6" name="Marcador de pie de página 5">
            <a:extLst>
              <a:ext uri="{FF2B5EF4-FFF2-40B4-BE49-F238E27FC236}">
                <a16:creationId xmlns:a16="http://schemas.microsoft.com/office/drawing/2014/main" id="{C9866D9D-9D58-3440-9CC8-DCCC19490424}"/>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EEC5A097-E458-D541-BD4E-7D7AE0281AC4}"/>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388803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0B2170-5700-9743-9530-354CCAB573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0073E638-F110-274E-8CF7-48951D034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04E15592-0CE1-3843-84D3-1A8BD3617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ES_tradnl"/>
          </a:p>
        </p:txBody>
      </p:sp>
      <p:sp>
        <p:nvSpPr>
          <p:cNvPr id="5" name="Marcador de fecha 4">
            <a:extLst>
              <a:ext uri="{FF2B5EF4-FFF2-40B4-BE49-F238E27FC236}">
                <a16:creationId xmlns:a16="http://schemas.microsoft.com/office/drawing/2014/main" id="{5F030AA0-03A2-9849-952B-F9051259F7D5}"/>
              </a:ext>
            </a:extLst>
          </p:cNvPr>
          <p:cNvSpPr>
            <a:spLocks noGrp="1"/>
          </p:cNvSpPr>
          <p:nvPr>
            <p:ph type="dt" sz="half" idx="10"/>
          </p:nvPr>
        </p:nvSpPr>
        <p:spPr/>
        <p:txBody>
          <a:bodyPr/>
          <a:lstStyle/>
          <a:p>
            <a:fld id="{73853456-01FF-7341-BD5A-BAF9FF477B1A}" type="datetimeFigureOut">
              <a:rPr lang="es-ES_tradnl" smtClean="0"/>
              <a:t>27/10/2021</a:t>
            </a:fld>
            <a:endParaRPr lang="es-ES_tradnl"/>
          </a:p>
        </p:txBody>
      </p:sp>
      <p:sp>
        <p:nvSpPr>
          <p:cNvPr id="6" name="Marcador de pie de página 5">
            <a:extLst>
              <a:ext uri="{FF2B5EF4-FFF2-40B4-BE49-F238E27FC236}">
                <a16:creationId xmlns:a16="http://schemas.microsoft.com/office/drawing/2014/main" id="{128C4161-EA37-F440-9D89-77381816559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8202842B-B5A8-E24A-8090-E20514CDC52B}"/>
              </a:ext>
            </a:extLst>
          </p:cNvPr>
          <p:cNvSpPr>
            <a:spLocks noGrp="1"/>
          </p:cNvSpPr>
          <p:nvPr>
            <p:ph type="sldNum" sz="quarter" idx="12"/>
          </p:nvPr>
        </p:nvSpPr>
        <p:spPr/>
        <p:txBody>
          <a:body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402921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3A45A0A-2072-C249-9B43-A66693FB6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69615161-CE46-5649-9473-2CC984D688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CB7F1DFE-F013-A24C-B0AF-A997C6655A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53456-01FF-7341-BD5A-BAF9FF477B1A}" type="datetimeFigureOut">
              <a:rPr lang="es-ES_tradnl" smtClean="0"/>
              <a:t>27/10/2021</a:t>
            </a:fld>
            <a:endParaRPr lang="es-ES_tradnl"/>
          </a:p>
        </p:txBody>
      </p:sp>
      <p:sp>
        <p:nvSpPr>
          <p:cNvPr id="5" name="Marcador de pie de página 4">
            <a:extLst>
              <a:ext uri="{FF2B5EF4-FFF2-40B4-BE49-F238E27FC236}">
                <a16:creationId xmlns:a16="http://schemas.microsoft.com/office/drawing/2014/main" id="{67051D84-4F03-2A4B-93C8-D4BACEB50F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4A7EE798-1E02-5846-91DB-3007298AC8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7C3F5-BE73-9B43-8B09-03F803E410E8}" type="slidenum">
              <a:rPr lang="es-ES_tradnl" smtClean="0"/>
              <a:t>‹#›</a:t>
            </a:fld>
            <a:endParaRPr lang="es-ES_tradnl"/>
          </a:p>
        </p:txBody>
      </p:sp>
    </p:spTree>
    <p:extLst>
      <p:ext uri="{BB962C8B-B14F-4D97-AF65-F5344CB8AC3E}">
        <p14:creationId xmlns:p14="http://schemas.microsoft.com/office/powerpoint/2010/main" val="108801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98D383-C2DB-234E-98EB-4980648D56B9}"/>
              </a:ext>
            </a:extLst>
          </p:cNvPr>
          <p:cNvSpPr>
            <a:spLocks noGrp="1"/>
          </p:cNvSpPr>
          <p:nvPr>
            <p:ph type="title"/>
          </p:nvPr>
        </p:nvSpPr>
        <p:spPr/>
        <p:txBody>
          <a:bodyPr/>
          <a:lstStyle/>
          <a:p>
            <a:endParaRPr lang="es-ES_tradnl"/>
          </a:p>
        </p:txBody>
      </p:sp>
      <p:pic>
        <p:nvPicPr>
          <p:cNvPr id="5" name="Marcador de contenido 4">
            <a:extLst>
              <a:ext uri="{FF2B5EF4-FFF2-40B4-BE49-F238E27FC236}">
                <a16:creationId xmlns:a16="http://schemas.microsoft.com/office/drawing/2014/main" id="{54950F31-1EAD-0F4B-AF6B-BE2FC8885608}"/>
              </a:ext>
            </a:extLst>
          </p:cNvPr>
          <p:cNvPicPr>
            <a:picLocks noGrp="1" noChangeAspect="1"/>
          </p:cNvPicPr>
          <p:nvPr>
            <p:ph idx="1"/>
          </p:nvPr>
        </p:nvPicPr>
        <p:blipFill rotWithShape="1">
          <a:blip r:embed="rId2"/>
          <a:srcRect l="923" r="1222"/>
          <a:stretch/>
        </p:blipFill>
        <p:spPr>
          <a:xfrm>
            <a:off x="0" y="0"/>
            <a:ext cx="12192000" cy="5033394"/>
          </a:xfrm>
        </p:spPr>
      </p:pic>
      <p:pic>
        <p:nvPicPr>
          <p:cNvPr id="6" name="Imagen 5">
            <a:extLst>
              <a:ext uri="{FF2B5EF4-FFF2-40B4-BE49-F238E27FC236}">
                <a16:creationId xmlns:a16="http://schemas.microsoft.com/office/drawing/2014/main" id="{EDA2ED97-746D-134A-A212-8138A55DF8F2}"/>
              </a:ext>
            </a:extLst>
          </p:cNvPr>
          <p:cNvPicPr>
            <a:picLocks noChangeAspect="1"/>
          </p:cNvPicPr>
          <p:nvPr/>
        </p:nvPicPr>
        <p:blipFill rotWithShape="1">
          <a:blip r:embed="rId3"/>
          <a:srcRect l="6669" r="3176"/>
          <a:stretch/>
        </p:blipFill>
        <p:spPr>
          <a:xfrm>
            <a:off x="-1" y="5109263"/>
            <a:ext cx="12192002" cy="1741076"/>
          </a:xfrm>
          <a:prstGeom prst="rect">
            <a:avLst/>
          </a:prstGeom>
        </p:spPr>
      </p:pic>
    </p:spTree>
    <p:extLst>
      <p:ext uri="{BB962C8B-B14F-4D97-AF65-F5344CB8AC3E}">
        <p14:creationId xmlns:p14="http://schemas.microsoft.com/office/powerpoint/2010/main" val="922548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424762" y="406401"/>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t>El</a:t>
            </a:r>
            <a:r>
              <a:rPr lang="es-ES" sz="4800" b="1" i="1" dirty="0"/>
              <a:t> Püron</a:t>
            </a:r>
            <a:r>
              <a:rPr lang="es-ES" sz="4800" b="1" dirty="0"/>
              <a:t> </a:t>
            </a:r>
            <a:r>
              <a:rPr lang="es-ES" sz="4800" b="1" u="sng" dirty="0"/>
              <a:t>HOY</a:t>
            </a:r>
            <a:endParaRPr lang="es-CL" sz="4800" b="1" i="1" dirty="0"/>
          </a:p>
        </p:txBody>
      </p:sp>
      <p:sp>
        <p:nvSpPr>
          <p:cNvPr id="9" name="CuadroTexto 8">
            <a:extLst>
              <a:ext uri="{FF2B5EF4-FFF2-40B4-BE49-F238E27FC236}">
                <a16:creationId xmlns:a16="http://schemas.microsoft.com/office/drawing/2014/main" id="{6A1A97F0-175E-3049-9889-49ACD33249CF}"/>
              </a:ext>
            </a:extLst>
          </p:cNvPr>
          <p:cNvSpPr txBox="1"/>
          <p:nvPr/>
        </p:nvSpPr>
        <p:spPr>
          <a:xfrm>
            <a:off x="6463590" y="2032053"/>
            <a:ext cx="5209298" cy="4893647"/>
          </a:xfrm>
          <a:prstGeom prst="rect">
            <a:avLst/>
          </a:prstGeom>
          <a:noFill/>
        </p:spPr>
        <p:txBody>
          <a:bodyPr wrap="square" rtlCol="0">
            <a:spAutoFit/>
          </a:bodyPr>
          <a:lstStyle/>
          <a:p>
            <a:pPr algn="just"/>
            <a:r>
              <a:rPr lang="es-ES" sz="2400" i="1" dirty="0"/>
              <a:t>“Nuestro estudio sobre el </a:t>
            </a:r>
            <a:r>
              <a:rPr lang="es-ES" sz="2400" i="1" dirty="0" err="1"/>
              <a:t>püron</a:t>
            </a:r>
            <a:r>
              <a:rPr lang="es-ES" sz="2400" i="1" dirty="0"/>
              <a:t> es preliminar y </a:t>
            </a:r>
            <a:r>
              <a:rPr lang="es-ES" sz="2400" i="1" dirty="0" err="1"/>
              <a:t>todavía</a:t>
            </a:r>
            <a:r>
              <a:rPr lang="es-ES" sz="2400" i="1" dirty="0"/>
              <a:t> no se ha encontrado ilustraciones o fotos del instrumento, así́ como tampoco se han encontrado ejemplares, a pesar de haber visitado los fondos del Museo </a:t>
            </a:r>
            <a:r>
              <a:rPr lang="es-ES" sz="2400" i="1" dirty="0" err="1"/>
              <a:t>Etnológico</a:t>
            </a:r>
            <a:r>
              <a:rPr lang="es-ES" sz="2400" i="1" dirty="0"/>
              <a:t> de </a:t>
            </a:r>
            <a:r>
              <a:rPr lang="es-ES" sz="2400" i="1" dirty="0" err="1"/>
              <a:t>Múnich</a:t>
            </a:r>
            <a:r>
              <a:rPr lang="es-ES" sz="2400" i="1" dirty="0"/>
              <a:t> (</a:t>
            </a:r>
            <a:r>
              <a:rPr lang="es-ES" sz="2400" i="1" dirty="0" err="1"/>
              <a:t>Staadiches</a:t>
            </a:r>
            <a:r>
              <a:rPr lang="es-ES" sz="2400" i="1" dirty="0"/>
              <a:t> </a:t>
            </a:r>
            <a:r>
              <a:rPr lang="es-ES" sz="2400" i="1" dirty="0" err="1"/>
              <a:t>Museum</a:t>
            </a:r>
            <a:r>
              <a:rPr lang="es-ES" sz="2400" i="1" dirty="0"/>
              <a:t> </a:t>
            </a:r>
            <a:r>
              <a:rPr lang="es-ES" sz="2400" i="1" dirty="0" err="1"/>
              <a:t>fiir</a:t>
            </a:r>
            <a:r>
              <a:rPr lang="es-ES" sz="2400" i="1" dirty="0"/>
              <a:t> </a:t>
            </a:r>
            <a:r>
              <a:rPr lang="es-ES" sz="2400" i="1" dirty="0" err="1"/>
              <a:t>Vólkerkunde</a:t>
            </a:r>
            <a:r>
              <a:rPr lang="es-ES" sz="2400" i="1" dirty="0"/>
              <a:t>), donde se halla el acervo coleccionado una vez por los padres capuchinos alemanes.” </a:t>
            </a:r>
          </a:p>
          <a:p>
            <a:pPr algn="just"/>
            <a:endParaRPr lang="es-ES" sz="2400" i="1" dirty="0"/>
          </a:p>
          <a:p>
            <a:pPr algn="r"/>
            <a:r>
              <a:rPr lang="es-CL" sz="2400" dirty="0"/>
              <a:t>(Arellano, 2009:232)</a:t>
            </a:r>
          </a:p>
          <a:p>
            <a:pPr algn="just"/>
            <a:endParaRPr lang="es-CL" sz="2400" i="1" dirty="0"/>
          </a:p>
        </p:txBody>
      </p:sp>
      <p:pic>
        <p:nvPicPr>
          <p:cNvPr id="11" name="Imagen 10">
            <a:extLst>
              <a:ext uri="{FF2B5EF4-FFF2-40B4-BE49-F238E27FC236}">
                <a16:creationId xmlns:a16="http://schemas.microsoft.com/office/drawing/2014/main" id="{3A5F3839-0C41-6644-8686-0EA6E57EC7D8}"/>
              </a:ext>
            </a:extLst>
          </p:cNvPr>
          <p:cNvPicPr/>
          <p:nvPr/>
        </p:nvPicPr>
        <p:blipFill>
          <a:blip r:embed="rId4">
            <a:extLst>
              <a:ext uri="{28A0092B-C50C-407E-A947-70E740481C1C}">
                <a14:useLocalDpi xmlns:a14="http://schemas.microsoft.com/office/drawing/2010/main" val="0"/>
              </a:ext>
            </a:extLst>
          </a:blip>
          <a:stretch>
            <a:fillRect/>
          </a:stretch>
        </p:blipFill>
        <p:spPr>
          <a:xfrm>
            <a:off x="1424762" y="1978266"/>
            <a:ext cx="4720544" cy="3957638"/>
          </a:xfrm>
          <a:prstGeom prst="rect">
            <a:avLst/>
          </a:prstGeom>
        </p:spPr>
      </p:pic>
    </p:spTree>
    <p:extLst>
      <p:ext uri="{BB962C8B-B14F-4D97-AF65-F5344CB8AC3E}">
        <p14:creationId xmlns:p14="http://schemas.microsoft.com/office/powerpoint/2010/main" val="185942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BAB45D-59BD-2944-9B93-DC120033C0D6}"/>
              </a:ext>
            </a:extLst>
          </p:cNvPr>
          <p:cNvSpPr txBox="1"/>
          <p:nvPr/>
        </p:nvSpPr>
        <p:spPr>
          <a:xfrm>
            <a:off x="1547969" y="789140"/>
            <a:ext cx="9152377" cy="769441"/>
          </a:xfrm>
          <a:prstGeom prst="rect">
            <a:avLst/>
          </a:prstGeom>
          <a:noFill/>
        </p:spPr>
        <p:txBody>
          <a:bodyPr wrap="none" rtlCol="0">
            <a:spAutoFit/>
          </a:bodyPr>
          <a:lstStyle/>
          <a:p>
            <a:r>
              <a:rPr lang="es-ES_tradnl" sz="4400" b="1" dirty="0">
                <a:latin typeface="+mj-lt"/>
                <a:ea typeface="+mj-ea"/>
                <a:cs typeface="+mj-cs"/>
              </a:rPr>
              <a:t>1. Artefacto Matemático Cultural - AMC</a:t>
            </a:r>
          </a:p>
        </p:txBody>
      </p:sp>
      <p:pic>
        <p:nvPicPr>
          <p:cNvPr id="11" name="Imagen 10">
            <a:extLst>
              <a:ext uri="{FF2B5EF4-FFF2-40B4-BE49-F238E27FC236}">
                <a16:creationId xmlns:a16="http://schemas.microsoft.com/office/drawing/2014/main" id="{E01FAA95-04D8-E744-A431-BA0FCC4A4683}"/>
              </a:ext>
            </a:extLst>
          </p:cNvPr>
          <p:cNvPicPr>
            <a:picLocks noChangeAspect="1"/>
          </p:cNvPicPr>
          <p:nvPr/>
        </p:nvPicPr>
        <p:blipFill rotWithShape="1">
          <a:blip r:embed="rId3"/>
          <a:srcRect b="22061"/>
          <a:stretch/>
        </p:blipFill>
        <p:spPr>
          <a:xfrm>
            <a:off x="2041455" y="2056435"/>
            <a:ext cx="8471858" cy="3684190"/>
          </a:xfrm>
          <a:prstGeom prst="rect">
            <a:avLst/>
          </a:prstGeom>
        </p:spPr>
      </p:pic>
      <p:sp>
        <p:nvSpPr>
          <p:cNvPr id="12" name="CuadroTexto 11">
            <a:extLst>
              <a:ext uri="{FF2B5EF4-FFF2-40B4-BE49-F238E27FC236}">
                <a16:creationId xmlns:a16="http://schemas.microsoft.com/office/drawing/2014/main" id="{BEDC0D0F-336E-EE4A-BB14-00AEFCCE8CF5}"/>
              </a:ext>
            </a:extLst>
          </p:cNvPr>
          <p:cNvSpPr txBox="1"/>
          <p:nvPr/>
        </p:nvSpPr>
        <p:spPr>
          <a:xfrm>
            <a:off x="7743463" y="6300034"/>
            <a:ext cx="4448538" cy="461665"/>
          </a:xfrm>
          <a:prstGeom prst="rect">
            <a:avLst/>
          </a:prstGeom>
          <a:noFill/>
        </p:spPr>
        <p:txBody>
          <a:bodyPr wrap="square" rtlCol="0">
            <a:spAutoFit/>
          </a:bodyPr>
          <a:lstStyle/>
          <a:p>
            <a:r>
              <a:rPr lang="es-ES_tradnl" sz="2400" dirty="0"/>
              <a:t>(</a:t>
            </a:r>
            <a:r>
              <a:rPr lang="es-ES_tradnl" sz="2400" dirty="0" err="1"/>
              <a:t>Huencho</a:t>
            </a:r>
            <a:r>
              <a:rPr lang="es-ES_tradnl" sz="2400" dirty="0"/>
              <a:t> y </a:t>
            </a:r>
            <a:r>
              <a:rPr lang="es-ES_tradnl" sz="2400" dirty="0" err="1"/>
              <a:t>Chandía</a:t>
            </a:r>
            <a:r>
              <a:rPr lang="es-ES_tradnl" sz="2400" dirty="0"/>
              <a:t>, 2018)</a:t>
            </a:r>
          </a:p>
        </p:txBody>
      </p:sp>
      <p:pic>
        <p:nvPicPr>
          <p:cNvPr id="15" name="Imagen 14">
            <a:extLst>
              <a:ext uri="{FF2B5EF4-FFF2-40B4-BE49-F238E27FC236}">
                <a16:creationId xmlns:a16="http://schemas.microsoft.com/office/drawing/2014/main" id="{830FD643-7E83-BB40-8C1C-EAB7AF5C1647}"/>
              </a:ext>
            </a:extLst>
          </p:cNvPr>
          <p:cNvPicPr>
            <a:picLocks noChangeAspect="1"/>
          </p:cNvPicPr>
          <p:nvPr/>
        </p:nvPicPr>
        <p:blipFill rotWithShape="1">
          <a:blip r:embed="rId4"/>
          <a:srcRect l="10374" t="40692" r="10934" b="11312"/>
          <a:stretch/>
        </p:blipFill>
        <p:spPr>
          <a:xfrm rot="5400000" flipV="1">
            <a:off x="-2864427" y="2864428"/>
            <a:ext cx="6858001" cy="1129146"/>
          </a:xfrm>
          <a:prstGeom prst="rect">
            <a:avLst/>
          </a:prstGeom>
        </p:spPr>
      </p:pic>
      <p:pic>
        <p:nvPicPr>
          <p:cNvPr id="8" name="Imagen 7">
            <a:extLst>
              <a:ext uri="{FF2B5EF4-FFF2-40B4-BE49-F238E27FC236}">
                <a16:creationId xmlns:a16="http://schemas.microsoft.com/office/drawing/2014/main" id="{662173AD-010C-8C4E-B35D-77D9F118A793}"/>
              </a:ext>
            </a:extLst>
          </p:cNvPr>
          <p:cNvPicPr>
            <a:picLocks noChangeAspect="1"/>
          </p:cNvPicPr>
          <p:nvPr/>
        </p:nvPicPr>
        <p:blipFill rotWithShape="1">
          <a:blip r:embed="rId5"/>
          <a:srcRect r="31278" b="3837"/>
          <a:stretch/>
        </p:blipFill>
        <p:spPr>
          <a:xfrm>
            <a:off x="1096390" y="2117990"/>
            <a:ext cx="11095611" cy="3522562"/>
          </a:xfrm>
          <a:prstGeom prst="rect">
            <a:avLst/>
          </a:prstGeom>
        </p:spPr>
      </p:pic>
    </p:spTree>
    <p:extLst>
      <p:ext uri="{BB962C8B-B14F-4D97-AF65-F5344CB8AC3E}">
        <p14:creationId xmlns:p14="http://schemas.microsoft.com/office/powerpoint/2010/main" val="197770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790522" y="1259841"/>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t>Contexto 1: </a:t>
            </a:r>
            <a:r>
              <a:rPr lang="es-ES" sz="4800" b="1" i="1" dirty="0"/>
              <a:t>Püron</a:t>
            </a:r>
            <a:r>
              <a:rPr lang="es-ES" sz="4800" b="1" dirty="0"/>
              <a:t> </a:t>
            </a:r>
            <a:r>
              <a:rPr lang="es-ES" sz="4800" b="1" u="sng" dirty="0"/>
              <a:t>entre</a:t>
            </a:r>
            <a:r>
              <a:rPr lang="es-ES" sz="4800" b="1" dirty="0"/>
              <a:t> </a:t>
            </a:r>
            <a:r>
              <a:rPr lang="es-ES" sz="4800" b="1" i="1" dirty="0" err="1"/>
              <a:t>lof</a:t>
            </a:r>
            <a:endParaRPr lang="es-CL" sz="4800" b="1" i="1" dirty="0"/>
          </a:p>
        </p:txBody>
      </p:sp>
      <p:sp>
        <p:nvSpPr>
          <p:cNvPr id="6" name="Título 1">
            <a:extLst>
              <a:ext uri="{FF2B5EF4-FFF2-40B4-BE49-F238E27FC236}">
                <a16:creationId xmlns:a16="http://schemas.microsoft.com/office/drawing/2014/main" id="{231B0C90-A6D6-F243-93B7-CA1F1B9A9202}"/>
              </a:ext>
            </a:extLst>
          </p:cNvPr>
          <p:cNvSpPr txBox="1">
            <a:spLocks/>
          </p:cNvSpPr>
          <p:nvPr/>
        </p:nvSpPr>
        <p:spPr>
          <a:xfrm>
            <a:off x="1790521" y="2729310"/>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t>Contexto 2: </a:t>
            </a:r>
            <a:r>
              <a:rPr lang="es-ES" sz="4800" b="1" i="1" dirty="0"/>
              <a:t>Püron</a:t>
            </a:r>
            <a:r>
              <a:rPr lang="es-ES" sz="4800" b="1" dirty="0"/>
              <a:t> </a:t>
            </a:r>
            <a:r>
              <a:rPr lang="es-ES" sz="4800" b="1" u="sng" dirty="0"/>
              <a:t>dentro</a:t>
            </a:r>
            <a:r>
              <a:rPr lang="es-ES" sz="4800" b="1" dirty="0"/>
              <a:t> del </a:t>
            </a:r>
            <a:r>
              <a:rPr lang="es-ES" sz="4800" b="1" i="1" dirty="0" err="1"/>
              <a:t>lof</a:t>
            </a:r>
            <a:endParaRPr lang="es-CL" sz="4800" b="1" i="1" dirty="0"/>
          </a:p>
        </p:txBody>
      </p:sp>
      <p:sp>
        <p:nvSpPr>
          <p:cNvPr id="7" name="Título 1">
            <a:extLst>
              <a:ext uri="{FF2B5EF4-FFF2-40B4-BE49-F238E27FC236}">
                <a16:creationId xmlns:a16="http://schemas.microsoft.com/office/drawing/2014/main" id="{6BB4F711-483E-DC44-A459-90EBF662EDE8}"/>
              </a:ext>
            </a:extLst>
          </p:cNvPr>
          <p:cNvSpPr txBox="1">
            <a:spLocks/>
          </p:cNvSpPr>
          <p:nvPr/>
        </p:nvSpPr>
        <p:spPr>
          <a:xfrm>
            <a:off x="1790520" y="4198779"/>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t>El</a:t>
            </a:r>
            <a:r>
              <a:rPr lang="es-ES" sz="4800" b="1" i="1" dirty="0"/>
              <a:t> Püron</a:t>
            </a:r>
            <a:r>
              <a:rPr lang="es-ES" sz="4800" b="1" dirty="0"/>
              <a:t> </a:t>
            </a:r>
            <a:r>
              <a:rPr lang="es-ES" sz="4800" b="1" u="sng" dirty="0"/>
              <a:t>HOY</a:t>
            </a:r>
            <a:endParaRPr lang="es-CL" sz="4800" b="1" i="1" dirty="0"/>
          </a:p>
        </p:txBody>
      </p:sp>
    </p:spTree>
    <p:extLst>
      <p:ext uri="{BB962C8B-B14F-4D97-AF65-F5344CB8AC3E}">
        <p14:creationId xmlns:p14="http://schemas.microsoft.com/office/powerpoint/2010/main" val="1153414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424762" y="406401"/>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t>Contexto 1: </a:t>
            </a:r>
            <a:r>
              <a:rPr lang="es-ES" sz="4800" b="1" i="1" dirty="0"/>
              <a:t>Püron</a:t>
            </a:r>
            <a:r>
              <a:rPr lang="es-ES" sz="4800" b="1" dirty="0"/>
              <a:t> </a:t>
            </a:r>
            <a:r>
              <a:rPr lang="es-ES" sz="4800" b="1" u="sng" dirty="0"/>
              <a:t>entre</a:t>
            </a:r>
            <a:r>
              <a:rPr lang="es-ES" sz="4800" b="1" dirty="0"/>
              <a:t> </a:t>
            </a:r>
            <a:r>
              <a:rPr lang="es-ES" sz="4800" b="1" i="1" dirty="0" err="1"/>
              <a:t>lof</a:t>
            </a:r>
            <a:endParaRPr lang="es-CL" sz="4800" b="1" i="1" dirty="0"/>
          </a:p>
        </p:txBody>
      </p:sp>
      <p:sp>
        <p:nvSpPr>
          <p:cNvPr id="9" name="CuadroTexto 8">
            <a:extLst>
              <a:ext uri="{FF2B5EF4-FFF2-40B4-BE49-F238E27FC236}">
                <a16:creationId xmlns:a16="http://schemas.microsoft.com/office/drawing/2014/main" id="{A8F690A4-9D7B-6743-896F-5B8B8D15655C}"/>
              </a:ext>
            </a:extLst>
          </p:cNvPr>
          <p:cNvSpPr txBox="1"/>
          <p:nvPr/>
        </p:nvSpPr>
        <p:spPr>
          <a:xfrm>
            <a:off x="6463590" y="2032053"/>
            <a:ext cx="5209298" cy="4431983"/>
          </a:xfrm>
          <a:prstGeom prst="rect">
            <a:avLst/>
          </a:prstGeom>
          <a:noFill/>
        </p:spPr>
        <p:txBody>
          <a:bodyPr wrap="square" rtlCol="0">
            <a:spAutoFit/>
          </a:bodyPr>
          <a:lstStyle/>
          <a:p>
            <a:pPr algn="just"/>
            <a:r>
              <a:rPr lang="es-CL" sz="2400" i="1" dirty="0"/>
              <a:t>”El modo de convocar para la guerra o sublevación que se ha declarado, es con una flecha. Esta pasa de un correspondiente a otro con cierto número de nudos en un hilo, siendo el postrero el del último plazo para tomar las armas; y así con gran cuidado desatan uno por día, quedando obligados a esto todos los que la han recibido.”</a:t>
            </a:r>
          </a:p>
          <a:p>
            <a:pPr algn="just"/>
            <a:r>
              <a:rPr lang="es-CL" sz="2400" dirty="0"/>
              <a:t>(Latcham, 1922: 708) </a:t>
            </a:r>
          </a:p>
          <a:p>
            <a:r>
              <a:rPr lang="es-CL" dirty="0"/>
              <a:t> </a:t>
            </a:r>
            <a:endParaRPr lang="es-CL" sz="2400" dirty="0"/>
          </a:p>
        </p:txBody>
      </p:sp>
      <p:pic>
        <p:nvPicPr>
          <p:cNvPr id="2" name="Imagen 1">
            <a:extLst>
              <a:ext uri="{FF2B5EF4-FFF2-40B4-BE49-F238E27FC236}">
                <a16:creationId xmlns:a16="http://schemas.microsoft.com/office/drawing/2014/main" id="{6BF454E4-D06D-3E4A-9FE8-5052B087C10A}"/>
              </a:ext>
            </a:extLst>
          </p:cNvPr>
          <p:cNvPicPr>
            <a:picLocks noChangeAspect="1"/>
          </p:cNvPicPr>
          <p:nvPr/>
        </p:nvPicPr>
        <p:blipFill>
          <a:blip r:embed="rId3"/>
          <a:stretch>
            <a:fillRect/>
          </a:stretch>
        </p:blipFill>
        <p:spPr>
          <a:xfrm>
            <a:off x="1960091" y="1988763"/>
            <a:ext cx="3916518" cy="4518561"/>
          </a:xfrm>
          <a:prstGeom prst="rect">
            <a:avLst/>
          </a:prstGeom>
        </p:spPr>
      </p:pic>
    </p:spTree>
    <p:extLst>
      <p:ext uri="{BB962C8B-B14F-4D97-AF65-F5344CB8AC3E}">
        <p14:creationId xmlns:p14="http://schemas.microsoft.com/office/powerpoint/2010/main" val="1714638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424762" y="406401"/>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t>Contexto 1: </a:t>
            </a:r>
            <a:r>
              <a:rPr lang="es-ES" sz="4800" b="1" i="1" dirty="0"/>
              <a:t>Püron</a:t>
            </a:r>
            <a:r>
              <a:rPr lang="es-ES" sz="4800" b="1" dirty="0"/>
              <a:t> </a:t>
            </a:r>
            <a:r>
              <a:rPr lang="es-ES" sz="4800" b="1" u="sng" dirty="0"/>
              <a:t>entre</a:t>
            </a:r>
            <a:r>
              <a:rPr lang="es-ES" sz="4800" b="1" dirty="0"/>
              <a:t> </a:t>
            </a:r>
            <a:r>
              <a:rPr lang="es-ES" sz="4800" b="1" i="1" dirty="0" err="1"/>
              <a:t>lof</a:t>
            </a:r>
            <a:endParaRPr lang="es-CL" sz="4800" b="1" i="1" dirty="0"/>
          </a:p>
        </p:txBody>
      </p:sp>
      <p:sp>
        <p:nvSpPr>
          <p:cNvPr id="9" name="CuadroTexto 8">
            <a:extLst>
              <a:ext uri="{FF2B5EF4-FFF2-40B4-BE49-F238E27FC236}">
                <a16:creationId xmlns:a16="http://schemas.microsoft.com/office/drawing/2014/main" id="{A8F690A4-9D7B-6743-896F-5B8B8D15655C}"/>
              </a:ext>
            </a:extLst>
          </p:cNvPr>
          <p:cNvSpPr txBox="1"/>
          <p:nvPr/>
        </p:nvSpPr>
        <p:spPr>
          <a:xfrm>
            <a:off x="5791605" y="1805783"/>
            <a:ext cx="5881283" cy="4524315"/>
          </a:xfrm>
          <a:prstGeom prst="rect">
            <a:avLst/>
          </a:prstGeom>
          <a:noFill/>
        </p:spPr>
        <p:txBody>
          <a:bodyPr wrap="square" rtlCol="0">
            <a:spAutoFit/>
          </a:bodyPr>
          <a:lstStyle/>
          <a:p>
            <a:pPr algn="just"/>
            <a:r>
              <a:rPr lang="es-CL" sz="2400" i="1" dirty="0"/>
              <a:t>“Huerquén, ‘es un mensajero’, (…) entrenado para memorizar y repetir un mensaje sin olvidar el tono de voz, movimientos y otros matices del mensaje dado por el cacique: luego es trasmitido al interesado sin perder palabra alguna. (…) Para recordar, y también para dar prueba de que no olvidaba ningún recado, revisaba y entregaba una cuerda (generalmente de lana roja) con nudos (prom), que ha pasado a ser el símbolo del huerquén.” </a:t>
            </a:r>
          </a:p>
          <a:p>
            <a:pPr algn="just"/>
            <a:r>
              <a:rPr lang="es-CL" sz="2400" i="1" dirty="0"/>
              <a:t>(Bengoa, 1987:65-66). </a:t>
            </a:r>
            <a:r>
              <a:rPr lang="es-CL" dirty="0"/>
              <a:t> </a:t>
            </a:r>
            <a:endParaRPr lang="es-CL" sz="2400" dirty="0"/>
          </a:p>
        </p:txBody>
      </p:sp>
      <p:pic>
        <p:nvPicPr>
          <p:cNvPr id="2" name="Imagen 1">
            <a:extLst>
              <a:ext uri="{FF2B5EF4-FFF2-40B4-BE49-F238E27FC236}">
                <a16:creationId xmlns:a16="http://schemas.microsoft.com/office/drawing/2014/main" id="{7CAC311A-AAC9-C943-8380-5B567FEF27EA}"/>
              </a:ext>
            </a:extLst>
          </p:cNvPr>
          <p:cNvPicPr>
            <a:picLocks noChangeAspect="1"/>
          </p:cNvPicPr>
          <p:nvPr/>
        </p:nvPicPr>
        <p:blipFill>
          <a:blip r:embed="rId3"/>
          <a:stretch>
            <a:fillRect/>
          </a:stretch>
        </p:blipFill>
        <p:spPr>
          <a:xfrm>
            <a:off x="1771933" y="1805783"/>
            <a:ext cx="3672502" cy="4352306"/>
          </a:xfrm>
          <a:prstGeom prst="rect">
            <a:avLst/>
          </a:prstGeom>
        </p:spPr>
      </p:pic>
    </p:spTree>
    <p:extLst>
      <p:ext uri="{BB962C8B-B14F-4D97-AF65-F5344CB8AC3E}">
        <p14:creationId xmlns:p14="http://schemas.microsoft.com/office/powerpoint/2010/main" val="3382524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424762" y="406401"/>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t>Contexto 1: </a:t>
            </a:r>
            <a:r>
              <a:rPr lang="es-ES" sz="4800" b="1" i="1" dirty="0"/>
              <a:t>Püron</a:t>
            </a:r>
            <a:r>
              <a:rPr lang="es-ES" sz="4800" b="1" dirty="0"/>
              <a:t> </a:t>
            </a:r>
            <a:r>
              <a:rPr lang="es-ES" sz="4800" b="1" u="sng" dirty="0"/>
              <a:t>entre</a:t>
            </a:r>
            <a:r>
              <a:rPr lang="es-ES" sz="4800" b="1" dirty="0"/>
              <a:t> </a:t>
            </a:r>
            <a:r>
              <a:rPr lang="es-ES" sz="4800" b="1" i="1" dirty="0" err="1"/>
              <a:t>lof</a:t>
            </a:r>
            <a:endParaRPr lang="es-CL" sz="4800" b="1" i="1" dirty="0"/>
          </a:p>
        </p:txBody>
      </p:sp>
      <p:sp>
        <p:nvSpPr>
          <p:cNvPr id="9" name="CuadroTexto 8">
            <a:extLst>
              <a:ext uri="{FF2B5EF4-FFF2-40B4-BE49-F238E27FC236}">
                <a16:creationId xmlns:a16="http://schemas.microsoft.com/office/drawing/2014/main" id="{A8F690A4-9D7B-6743-896F-5B8B8D15655C}"/>
              </a:ext>
            </a:extLst>
          </p:cNvPr>
          <p:cNvSpPr txBox="1"/>
          <p:nvPr/>
        </p:nvSpPr>
        <p:spPr>
          <a:xfrm>
            <a:off x="5791605" y="2505030"/>
            <a:ext cx="5881283" cy="3046988"/>
          </a:xfrm>
          <a:prstGeom prst="rect">
            <a:avLst/>
          </a:prstGeom>
          <a:noFill/>
        </p:spPr>
        <p:txBody>
          <a:bodyPr wrap="square" rtlCol="0">
            <a:spAutoFit/>
          </a:bodyPr>
          <a:lstStyle/>
          <a:p>
            <a:pPr algn="just"/>
            <a:r>
              <a:rPr lang="es-CL" sz="2400" i="1" dirty="0"/>
              <a:t>“Uso administrativo (…) pedía la relación de gente que ponían a su disposición mediante los püron. Cada butanmapu se distinguía por su color. Esto hace evidente un tipo de administración simple o contabilidad de personal de guerra.”</a:t>
            </a:r>
          </a:p>
          <a:p>
            <a:pPr algn="just"/>
            <a:endParaRPr lang="es-CL" sz="2400" i="1" dirty="0"/>
          </a:p>
          <a:p>
            <a:pPr algn="just"/>
            <a:r>
              <a:rPr lang="es-CL" sz="2400" dirty="0"/>
              <a:t>(Arellano, 2009:236). </a:t>
            </a:r>
            <a:r>
              <a:rPr lang="es-CL" dirty="0"/>
              <a:t> </a:t>
            </a:r>
            <a:endParaRPr lang="es-CL" sz="2400" dirty="0"/>
          </a:p>
        </p:txBody>
      </p:sp>
      <p:pic>
        <p:nvPicPr>
          <p:cNvPr id="6" name="Imagen 5">
            <a:extLst>
              <a:ext uri="{FF2B5EF4-FFF2-40B4-BE49-F238E27FC236}">
                <a16:creationId xmlns:a16="http://schemas.microsoft.com/office/drawing/2014/main" id="{7299DCF9-6641-2545-8980-997FFF70B43C}"/>
              </a:ext>
            </a:extLst>
          </p:cNvPr>
          <p:cNvPicPr>
            <a:picLocks noChangeAspect="1"/>
          </p:cNvPicPr>
          <p:nvPr/>
        </p:nvPicPr>
        <p:blipFill>
          <a:blip r:embed="rId3"/>
          <a:stretch>
            <a:fillRect/>
          </a:stretch>
        </p:blipFill>
        <p:spPr>
          <a:xfrm>
            <a:off x="1771933" y="1805783"/>
            <a:ext cx="3672502" cy="4352306"/>
          </a:xfrm>
          <a:prstGeom prst="rect">
            <a:avLst/>
          </a:prstGeom>
        </p:spPr>
      </p:pic>
    </p:spTree>
    <p:extLst>
      <p:ext uri="{BB962C8B-B14F-4D97-AF65-F5344CB8AC3E}">
        <p14:creationId xmlns:p14="http://schemas.microsoft.com/office/powerpoint/2010/main" val="2128831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424762" y="406401"/>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t>Contexto 2: </a:t>
            </a:r>
            <a:r>
              <a:rPr lang="es-ES" sz="4800" b="1" i="1" dirty="0"/>
              <a:t>Püron</a:t>
            </a:r>
            <a:r>
              <a:rPr lang="es-ES" sz="4800" b="1" dirty="0"/>
              <a:t> </a:t>
            </a:r>
            <a:r>
              <a:rPr lang="es-ES" sz="4800" b="1" u="sng" dirty="0"/>
              <a:t>dentro</a:t>
            </a:r>
            <a:r>
              <a:rPr lang="es-ES" sz="4800" b="1" dirty="0"/>
              <a:t> del </a:t>
            </a:r>
            <a:r>
              <a:rPr lang="es-ES" sz="4800" b="1" i="1" dirty="0" err="1"/>
              <a:t>lof</a:t>
            </a:r>
            <a:endParaRPr lang="es-CL" sz="4800" b="1" i="1" dirty="0"/>
          </a:p>
        </p:txBody>
      </p:sp>
      <p:pic>
        <p:nvPicPr>
          <p:cNvPr id="4" name="Imagen 3">
            <a:extLst>
              <a:ext uri="{FF2B5EF4-FFF2-40B4-BE49-F238E27FC236}">
                <a16:creationId xmlns:a16="http://schemas.microsoft.com/office/drawing/2014/main" id="{95D9AC62-8ADE-C84A-8D05-2C5232BC2020}"/>
              </a:ext>
            </a:extLst>
          </p:cNvPr>
          <p:cNvPicPr>
            <a:picLocks noChangeAspect="1"/>
          </p:cNvPicPr>
          <p:nvPr/>
        </p:nvPicPr>
        <p:blipFill>
          <a:blip r:embed="rId4"/>
          <a:stretch>
            <a:fillRect/>
          </a:stretch>
        </p:blipFill>
        <p:spPr>
          <a:xfrm>
            <a:off x="3817258" y="1719395"/>
            <a:ext cx="2226805" cy="4693913"/>
          </a:xfrm>
          <a:prstGeom prst="rect">
            <a:avLst/>
          </a:prstGeom>
        </p:spPr>
      </p:pic>
      <p:sp>
        <p:nvSpPr>
          <p:cNvPr id="9" name="CuadroTexto 8">
            <a:extLst>
              <a:ext uri="{FF2B5EF4-FFF2-40B4-BE49-F238E27FC236}">
                <a16:creationId xmlns:a16="http://schemas.microsoft.com/office/drawing/2014/main" id="{6A1A97F0-175E-3049-9889-49ACD33249CF}"/>
              </a:ext>
            </a:extLst>
          </p:cNvPr>
          <p:cNvSpPr txBox="1"/>
          <p:nvPr/>
        </p:nvSpPr>
        <p:spPr>
          <a:xfrm>
            <a:off x="6615112" y="2215214"/>
            <a:ext cx="5057775" cy="3046988"/>
          </a:xfrm>
          <a:prstGeom prst="rect">
            <a:avLst/>
          </a:prstGeom>
          <a:noFill/>
        </p:spPr>
        <p:txBody>
          <a:bodyPr wrap="square" rtlCol="0">
            <a:spAutoFit/>
          </a:bodyPr>
          <a:lstStyle/>
          <a:p>
            <a:endParaRPr lang="es-ES" sz="2400" dirty="0"/>
          </a:p>
          <a:p>
            <a:pPr algn="just"/>
            <a:r>
              <a:rPr lang="es-ES" sz="2800" i="1" dirty="0"/>
              <a:t>“Mi abuela lo usaba para registrar a sus ovejas, una oveja era un nudo pequeño, pero un cordero era un nudo más grande.” </a:t>
            </a:r>
          </a:p>
          <a:p>
            <a:pPr algn="just"/>
            <a:r>
              <a:rPr lang="es-ES" sz="2800" i="1" dirty="0"/>
              <a:t>(CM40)</a:t>
            </a:r>
            <a:endParaRPr lang="es-ES_tradnl" sz="4800" i="1" dirty="0"/>
          </a:p>
        </p:txBody>
      </p:sp>
      <p:pic>
        <p:nvPicPr>
          <p:cNvPr id="2" name="Imagen 1">
            <a:extLst>
              <a:ext uri="{FF2B5EF4-FFF2-40B4-BE49-F238E27FC236}">
                <a16:creationId xmlns:a16="http://schemas.microsoft.com/office/drawing/2014/main" id="{E4194152-C384-0941-8479-BEDE55C94861}"/>
              </a:ext>
            </a:extLst>
          </p:cNvPr>
          <p:cNvPicPr>
            <a:picLocks noChangeAspect="1"/>
          </p:cNvPicPr>
          <p:nvPr/>
        </p:nvPicPr>
        <p:blipFill>
          <a:blip r:embed="rId5"/>
          <a:stretch>
            <a:fillRect/>
          </a:stretch>
        </p:blipFill>
        <p:spPr>
          <a:xfrm>
            <a:off x="1700196" y="1388882"/>
            <a:ext cx="2105664" cy="5062717"/>
          </a:xfrm>
          <a:prstGeom prst="rect">
            <a:avLst/>
          </a:prstGeom>
        </p:spPr>
      </p:pic>
    </p:spTree>
    <p:extLst>
      <p:ext uri="{BB962C8B-B14F-4D97-AF65-F5344CB8AC3E}">
        <p14:creationId xmlns:p14="http://schemas.microsoft.com/office/powerpoint/2010/main" val="1424065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424762" y="406401"/>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t>Contexto 2: </a:t>
            </a:r>
            <a:r>
              <a:rPr lang="es-ES" sz="4800" b="1" i="1" dirty="0"/>
              <a:t>Püron</a:t>
            </a:r>
            <a:r>
              <a:rPr lang="es-ES" sz="4800" b="1" dirty="0"/>
              <a:t> </a:t>
            </a:r>
            <a:r>
              <a:rPr lang="es-ES" sz="4800" b="1" u="sng" dirty="0"/>
              <a:t>dentro</a:t>
            </a:r>
            <a:r>
              <a:rPr lang="es-ES" sz="4800" b="1" dirty="0"/>
              <a:t> del </a:t>
            </a:r>
            <a:r>
              <a:rPr lang="es-ES" sz="4800" b="1" i="1" dirty="0" err="1"/>
              <a:t>lof</a:t>
            </a:r>
            <a:endParaRPr lang="es-CL" sz="4800" b="1" i="1" dirty="0"/>
          </a:p>
        </p:txBody>
      </p:sp>
      <p:pic>
        <p:nvPicPr>
          <p:cNvPr id="4" name="Imagen 3">
            <a:extLst>
              <a:ext uri="{FF2B5EF4-FFF2-40B4-BE49-F238E27FC236}">
                <a16:creationId xmlns:a16="http://schemas.microsoft.com/office/drawing/2014/main" id="{95D9AC62-8ADE-C84A-8D05-2C5232BC2020}"/>
              </a:ext>
            </a:extLst>
          </p:cNvPr>
          <p:cNvPicPr>
            <a:picLocks noChangeAspect="1"/>
          </p:cNvPicPr>
          <p:nvPr/>
        </p:nvPicPr>
        <p:blipFill>
          <a:blip r:embed="rId4"/>
          <a:stretch>
            <a:fillRect/>
          </a:stretch>
        </p:blipFill>
        <p:spPr>
          <a:xfrm>
            <a:off x="3817258" y="1719395"/>
            <a:ext cx="2226805" cy="4693913"/>
          </a:xfrm>
          <a:prstGeom prst="rect">
            <a:avLst/>
          </a:prstGeom>
        </p:spPr>
      </p:pic>
      <p:sp>
        <p:nvSpPr>
          <p:cNvPr id="9" name="CuadroTexto 8">
            <a:extLst>
              <a:ext uri="{FF2B5EF4-FFF2-40B4-BE49-F238E27FC236}">
                <a16:creationId xmlns:a16="http://schemas.microsoft.com/office/drawing/2014/main" id="{6A1A97F0-175E-3049-9889-49ACD33249CF}"/>
              </a:ext>
            </a:extLst>
          </p:cNvPr>
          <p:cNvSpPr txBox="1"/>
          <p:nvPr/>
        </p:nvSpPr>
        <p:spPr>
          <a:xfrm>
            <a:off x="6463591" y="1946272"/>
            <a:ext cx="5209298" cy="4154984"/>
          </a:xfrm>
          <a:prstGeom prst="rect">
            <a:avLst/>
          </a:prstGeom>
          <a:noFill/>
        </p:spPr>
        <p:txBody>
          <a:bodyPr wrap="square" rtlCol="0">
            <a:spAutoFit/>
          </a:bodyPr>
          <a:lstStyle/>
          <a:p>
            <a:endParaRPr lang="es-ES" sz="2400" dirty="0"/>
          </a:p>
          <a:p>
            <a:pPr algn="just"/>
            <a:r>
              <a:rPr lang="es-ES" sz="2400" i="1" dirty="0"/>
              <a:t>“La mamá en la </a:t>
            </a:r>
            <a:r>
              <a:rPr lang="es-ES" sz="2400" i="1" dirty="0" err="1"/>
              <a:t>ruka</a:t>
            </a:r>
            <a:r>
              <a:rPr lang="es-ES" sz="2400" i="1" dirty="0"/>
              <a:t> (casa mapuche), tenía una lanita con nudos por cada hijo, una guagua (humano recién nacido) nacía y la mamá colgaba una lanita sin nudos, si la guagua nació con el brote de las habas, el siguiente año, con el nuevo brote de habas, la mamá ponía un nudo porque el niño ya tiene un año y así seguía con cada nuevo brote.” </a:t>
            </a:r>
          </a:p>
          <a:p>
            <a:pPr algn="just"/>
            <a:r>
              <a:rPr lang="es-ES" sz="2400" i="1" dirty="0"/>
              <a:t>(CM12)</a:t>
            </a:r>
            <a:endParaRPr lang="es-ES_tradnl" sz="4400" i="1" dirty="0"/>
          </a:p>
        </p:txBody>
      </p:sp>
      <p:pic>
        <p:nvPicPr>
          <p:cNvPr id="11" name="Imagen 10">
            <a:extLst>
              <a:ext uri="{FF2B5EF4-FFF2-40B4-BE49-F238E27FC236}">
                <a16:creationId xmlns:a16="http://schemas.microsoft.com/office/drawing/2014/main" id="{83CAB742-C26B-6A4F-ACE4-60F86C098FF3}"/>
              </a:ext>
            </a:extLst>
          </p:cNvPr>
          <p:cNvPicPr>
            <a:picLocks noChangeAspect="1"/>
          </p:cNvPicPr>
          <p:nvPr/>
        </p:nvPicPr>
        <p:blipFill>
          <a:blip r:embed="rId5"/>
          <a:stretch>
            <a:fillRect/>
          </a:stretch>
        </p:blipFill>
        <p:spPr>
          <a:xfrm>
            <a:off x="1700196" y="1388882"/>
            <a:ext cx="2105664" cy="5062717"/>
          </a:xfrm>
          <a:prstGeom prst="rect">
            <a:avLst/>
          </a:prstGeom>
        </p:spPr>
      </p:pic>
    </p:spTree>
    <p:extLst>
      <p:ext uri="{BB962C8B-B14F-4D97-AF65-F5344CB8AC3E}">
        <p14:creationId xmlns:p14="http://schemas.microsoft.com/office/powerpoint/2010/main" val="1892623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a:srcRect l="10374" t="40692" r="10934" b="11312"/>
          <a:stretch/>
        </p:blipFill>
        <p:spPr>
          <a:xfrm rot="5400000" flipV="1">
            <a:off x="-2864427" y="2864428"/>
            <a:ext cx="6858001" cy="1129146"/>
          </a:xfrm>
          <a:prstGeom prst="rect">
            <a:avLst/>
          </a:prstGeom>
        </p:spPr>
      </p:pic>
      <p:sp>
        <p:nvSpPr>
          <p:cNvPr id="8" name="Título 1">
            <a:extLst>
              <a:ext uri="{FF2B5EF4-FFF2-40B4-BE49-F238E27FC236}">
                <a16:creationId xmlns:a16="http://schemas.microsoft.com/office/drawing/2014/main" id="{BBF0436B-8C51-124E-9B9D-E5A75A3BA0AF}"/>
              </a:ext>
            </a:extLst>
          </p:cNvPr>
          <p:cNvSpPr txBox="1">
            <a:spLocks/>
          </p:cNvSpPr>
          <p:nvPr/>
        </p:nvSpPr>
        <p:spPr>
          <a:xfrm>
            <a:off x="1424762" y="406401"/>
            <a:ext cx="8316433" cy="139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800" b="1" dirty="0"/>
              <a:t>Contexto 2: </a:t>
            </a:r>
            <a:r>
              <a:rPr lang="es-ES" sz="4800" b="1" i="1" dirty="0"/>
              <a:t>Püron</a:t>
            </a:r>
            <a:r>
              <a:rPr lang="es-ES" sz="4800" b="1" dirty="0"/>
              <a:t> </a:t>
            </a:r>
            <a:r>
              <a:rPr lang="es-ES" sz="4800" b="1" u="sng" dirty="0"/>
              <a:t>dentro</a:t>
            </a:r>
            <a:r>
              <a:rPr lang="es-ES" sz="4800" b="1" dirty="0"/>
              <a:t> del </a:t>
            </a:r>
            <a:r>
              <a:rPr lang="es-ES" sz="4800" b="1" i="1" dirty="0" err="1"/>
              <a:t>lof</a:t>
            </a:r>
            <a:endParaRPr lang="es-CL" sz="4800" b="1" i="1" dirty="0"/>
          </a:p>
        </p:txBody>
      </p:sp>
      <p:pic>
        <p:nvPicPr>
          <p:cNvPr id="7" name="Imagen 6">
            <a:extLst>
              <a:ext uri="{FF2B5EF4-FFF2-40B4-BE49-F238E27FC236}">
                <a16:creationId xmlns:a16="http://schemas.microsoft.com/office/drawing/2014/main" id="{D9F308BC-8AEC-AE47-9AD5-D16F7C271E3D}"/>
              </a:ext>
            </a:extLst>
          </p:cNvPr>
          <p:cNvPicPr>
            <a:picLocks noChangeAspect="1"/>
          </p:cNvPicPr>
          <p:nvPr/>
        </p:nvPicPr>
        <p:blipFill>
          <a:blip r:embed="rId4"/>
          <a:stretch>
            <a:fillRect/>
          </a:stretch>
        </p:blipFill>
        <p:spPr>
          <a:xfrm>
            <a:off x="1424762" y="1720609"/>
            <a:ext cx="1972969" cy="4606311"/>
          </a:xfrm>
          <a:prstGeom prst="rect">
            <a:avLst/>
          </a:prstGeom>
        </p:spPr>
      </p:pic>
      <p:sp>
        <p:nvSpPr>
          <p:cNvPr id="9" name="CuadroTexto 8">
            <a:extLst>
              <a:ext uri="{FF2B5EF4-FFF2-40B4-BE49-F238E27FC236}">
                <a16:creationId xmlns:a16="http://schemas.microsoft.com/office/drawing/2014/main" id="{6A1A97F0-175E-3049-9889-49ACD33249CF}"/>
              </a:ext>
            </a:extLst>
          </p:cNvPr>
          <p:cNvSpPr txBox="1"/>
          <p:nvPr/>
        </p:nvSpPr>
        <p:spPr>
          <a:xfrm>
            <a:off x="6463590" y="2032053"/>
            <a:ext cx="5209298" cy="4154984"/>
          </a:xfrm>
          <a:prstGeom prst="rect">
            <a:avLst/>
          </a:prstGeom>
          <a:noFill/>
        </p:spPr>
        <p:txBody>
          <a:bodyPr wrap="square" rtlCol="0">
            <a:spAutoFit/>
          </a:bodyPr>
          <a:lstStyle/>
          <a:p>
            <a:pPr algn="just"/>
            <a:r>
              <a:rPr lang="es-ES" sz="2400" i="1" dirty="0"/>
              <a:t>“Mi papá salía todas las mañanas de madrugada con una cuerda así, larga, </a:t>
            </a:r>
            <a:r>
              <a:rPr lang="es-ES" sz="2400" i="1" dirty="0" err="1"/>
              <a:t>enrollá</a:t>
            </a:r>
            <a:r>
              <a:rPr lang="es-ES" sz="2400" i="1" dirty="0"/>
              <a:t>, puesta en el hombro. Estaba llena de nudos separados por un puño de distancia. Un puño un nudo, otro puño otro nudo, así, cuando llegabas al nudo 10 se hacía más gordito, para que se notara, el nudo 11 era normal y así, hasta llegar al 20 que de nuevo era un nudo gordito y esto seguía </a:t>
            </a:r>
            <a:r>
              <a:rPr lang="es-ES" sz="2400" i="1" dirty="0" err="1"/>
              <a:t>buuuu</a:t>
            </a:r>
            <a:r>
              <a:rPr lang="es-ES" sz="2400" i="1" dirty="0"/>
              <a:t> era muy largo” (CM3).</a:t>
            </a:r>
            <a:endParaRPr lang="es-CL" sz="2400" i="1" dirty="0"/>
          </a:p>
        </p:txBody>
      </p:sp>
      <p:pic>
        <p:nvPicPr>
          <p:cNvPr id="2" name="Imagen 1">
            <a:extLst>
              <a:ext uri="{FF2B5EF4-FFF2-40B4-BE49-F238E27FC236}">
                <a16:creationId xmlns:a16="http://schemas.microsoft.com/office/drawing/2014/main" id="{272479F1-0210-8F41-8DD3-155953389510}"/>
              </a:ext>
            </a:extLst>
          </p:cNvPr>
          <p:cNvPicPr>
            <a:picLocks noChangeAspect="1"/>
          </p:cNvPicPr>
          <p:nvPr/>
        </p:nvPicPr>
        <p:blipFill>
          <a:blip r:embed="rId5"/>
          <a:stretch>
            <a:fillRect/>
          </a:stretch>
        </p:blipFill>
        <p:spPr>
          <a:xfrm>
            <a:off x="3827816" y="1608526"/>
            <a:ext cx="2205688" cy="5052217"/>
          </a:xfrm>
          <a:prstGeom prst="rect">
            <a:avLst/>
          </a:prstGeom>
        </p:spPr>
      </p:pic>
    </p:spTree>
    <p:extLst>
      <p:ext uri="{BB962C8B-B14F-4D97-AF65-F5344CB8AC3E}">
        <p14:creationId xmlns:p14="http://schemas.microsoft.com/office/powerpoint/2010/main" val="136976301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5712</TotalTime>
  <Words>562</Words>
  <Application>Microsoft Office PowerPoint</Application>
  <PresentationFormat>Widescreen</PresentationFormat>
  <Paragraphs>35</Paragraphs>
  <Slides>10</Slides>
  <Notes>5</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tercer espacio: un encuentro necesario para el desarrollo del conocimiento matemático de los pueblos originarios. </dc:title>
  <dc:creator>Usuario de Microsoft Office</dc:creator>
  <cp:lastModifiedBy>Usuario de Microsoft Office</cp:lastModifiedBy>
  <cp:revision>128</cp:revision>
  <dcterms:created xsi:type="dcterms:W3CDTF">2021-07-19T22:05:15Z</dcterms:created>
  <dcterms:modified xsi:type="dcterms:W3CDTF">2021-10-27T17:24:08Z</dcterms:modified>
</cp:coreProperties>
</file>